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Lst>
  <p:notesMasterIdLst>
    <p:notesMasterId r:id="rId7"/>
  </p:notesMasterIdLst>
  <p:handoutMasterIdLst>
    <p:handoutMasterId r:id="rId95"/>
  </p:handoutMasterIdLst>
  <p:sldIdLst>
    <p:sldId id="256" r:id="rId5"/>
    <p:sldId id="282" r:id="rId6"/>
    <p:sldId id="257" r:id="rId8"/>
    <p:sldId id="258" r:id="rId9"/>
    <p:sldId id="263" r:id="rId10"/>
    <p:sldId id="355" r:id="rId11"/>
    <p:sldId id="266" r:id="rId12"/>
    <p:sldId id="306" r:id="rId13"/>
    <p:sldId id="267" r:id="rId14"/>
    <p:sldId id="356" r:id="rId15"/>
    <p:sldId id="357" r:id="rId16"/>
    <p:sldId id="359" r:id="rId17"/>
    <p:sldId id="360" r:id="rId18"/>
    <p:sldId id="361" r:id="rId19"/>
    <p:sldId id="362" r:id="rId20"/>
    <p:sldId id="363" r:id="rId21"/>
    <p:sldId id="364" r:id="rId22"/>
    <p:sldId id="365" r:id="rId23"/>
    <p:sldId id="366" r:id="rId24"/>
    <p:sldId id="367" r:id="rId25"/>
    <p:sldId id="259" r:id="rId26"/>
    <p:sldId id="308" r:id="rId27"/>
    <p:sldId id="309" r:id="rId28"/>
    <p:sldId id="369" r:id="rId29"/>
    <p:sldId id="310" r:id="rId30"/>
    <p:sldId id="370" r:id="rId31"/>
    <p:sldId id="372" r:id="rId32"/>
    <p:sldId id="373" r:id="rId33"/>
    <p:sldId id="374" r:id="rId34"/>
    <p:sldId id="375" r:id="rId35"/>
    <p:sldId id="376" r:id="rId36"/>
    <p:sldId id="378" r:id="rId37"/>
    <p:sldId id="379" r:id="rId38"/>
    <p:sldId id="380" r:id="rId39"/>
    <p:sldId id="381" r:id="rId40"/>
    <p:sldId id="382" r:id="rId41"/>
    <p:sldId id="383" r:id="rId42"/>
    <p:sldId id="314" r:id="rId43"/>
    <p:sldId id="384" r:id="rId44"/>
    <p:sldId id="385" r:id="rId45"/>
    <p:sldId id="386" r:id="rId46"/>
    <p:sldId id="387" r:id="rId47"/>
    <p:sldId id="388" r:id="rId48"/>
    <p:sldId id="389" r:id="rId49"/>
    <p:sldId id="260" r:id="rId50"/>
    <p:sldId id="390" r:id="rId51"/>
    <p:sldId id="316" r:id="rId52"/>
    <p:sldId id="391" r:id="rId53"/>
    <p:sldId id="392" r:id="rId54"/>
    <p:sldId id="393" r:id="rId55"/>
    <p:sldId id="394" r:id="rId56"/>
    <p:sldId id="395" r:id="rId57"/>
    <p:sldId id="318" r:id="rId58"/>
    <p:sldId id="319" r:id="rId59"/>
    <p:sldId id="320" r:id="rId60"/>
    <p:sldId id="321" r:id="rId61"/>
    <p:sldId id="322" r:id="rId62"/>
    <p:sldId id="396" r:id="rId63"/>
    <p:sldId id="397" r:id="rId64"/>
    <p:sldId id="398" r:id="rId65"/>
    <p:sldId id="399" r:id="rId66"/>
    <p:sldId id="400" r:id="rId67"/>
    <p:sldId id="401" r:id="rId68"/>
    <p:sldId id="402" r:id="rId69"/>
    <p:sldId id="403" r:id="rId70"/>
    <p:sldId id="261" r:id="rId71"/>
    <p:sldId id="406" r:id="rId72"/>
    <p:sldId id="264" r:id="rId73"/>
    <p:sldId id="268" r:id="rId74"/>
    <p:sldId id="407" r:id="rId75"/>
    <p:sldId id="408" r:id="rId76"/>
    <p:sldId id="409" r:id="rId77"/>
    <p:sldId id="341" r:id="rId78"/>
    <p:sldId id="410" r:id="rId79"/>
    <p:sldId id="411" r:id="rId80"/>
    <p:sldId id="412" r:id="rId81"/>
    <p:sldId id="283" r:id="rId82"/>
    <p:sldId id="342" r:id="rId83"/>
    <p:sldId id="343" r:id="rId84"/>
    <p:sldId id="344" r:id="rId85"/>
    <p:sldId id="345" r:id="rId86"/>
    <p:sldId id="284" r:id="rId87"/>
    <p:sldId id="346" r:id="rId88"/>
    <p:sldId id="269" r:id="rId89"/>
    <p:sldId id="347" r:id="rId90"/>
    <p:sldId id="348" r:id="rId91"/>
    <p:sldId id="349" r:id="rId92"/>
    <p:sldId id="350" r:id="rId93"/>
    <p:sldId id="262" r:id="rId94"/>
  </p:sldIdLst>
  <p:sldSz cx="12192000" cy="6858000"/>
  <p:notesSz cx="6858000" cy="9144000"/>
  <p:custDataLst>
    <p:tags r:id="rId10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8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744" y="77"/>
      </p:cViewPr>
      <p:guideLst>
        <p:guide orient="horz" pos="2160"/>
        <p:guide pos="37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commentAuthors" Target="commentAuthors.xml"/><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handoutMaster" Target="handoutMasters/handoutMaster1.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0" Type="http://schemas.openxmlformats.org/officeDocument/2006/relationships/tags" Target="tags/tag234.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DF48A6-DF25-496A-8A21-6E9FFB89D3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330" y="1429385"/>
            <a:ext cx="10968355" cy="381635"/>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单击此处编辑副标题</a:t>
            </a:r>
            <a:endParaRPr lang="en-US" altLang="zh-CN" dirty="0"/>
          </a:p>
        </p:txBody>
      </p:sp>
      <p:sp>
        <p:nvSpPr>
          <p:cNvPr id="7" name="日期占位符 6"/>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a:p>
        </p:txBody>
      </p:sp>
      <p:sp>
        <p:nvSpPr>
          <p:cNvPr id="9" name="灯片编号占位符 8"/>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E05F7-D68E-4921-BD2A-AB72817AEF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DD2-F062-4B37-B7F2-89DDC6E48F9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446E5-169B-4BEE-9A62-A03E67A9ECD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951E0-72A3-4BC5-83E5-86455B4DA2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67448-A548-4367-BCCC-03D5EE9AAD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E858E-32C3-4C30-AAE4-59D08D29F7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tags" Target="../tags/tag2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8.xml"/><Relationship Id="rId4" Type="http://schemas.openxmlformats.org/officeDocument/2006/relationships/image" Target="../media/image19.wmf"/><Relationship Id="rId3" Type="http://schemas.openxmlformats.org/officeDocument/2006/relationships/oleObject" Target="../embeddings/oleObject2.bin"/><Relationship Id="rId2" Type="http://schemas.openxmlformats.org/officeDocument/2006/relationships/tags" Target="../tags/tag26.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image" Target="../media/image20.wmf"/><Relationship Id="rId3" Type="http://schemas.openxmlformats.org/officeDocument/2006/relationships/oleObject" Target="../embeddings/oleObject3.bin"/><Relationship Id="rId2" Type="http://schemas.openxmlformats.org/officeDocument/2006/relationships/tags" Target="../tags/tag28.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8.xml"/><Relationship Id="rId5" Type="http://schemas.openxmlformats.org/officeDocument/2006/relationships/image" Target="../media/image25.png"/><Relationship Id="rId4" Type="http://schemas.openxmlformats.org/officeDocument/2006/relationships/image" Target="../media/image24.wmf"/><Relationship Id="rId3" Type="http://schemas.openxmlformats.org/officeDocument/2006/relationships/oleObject" Target="../embeddings/oleObject4.bin"/><Relationship Id="rId2" Type="http://schemas.openxmlformats.org/officeDocument/2006/relationships/tags" Target="../tags/tag31.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33.xml"/><Relationship Id="rId2" Type="http://schemas.openxmlformats.org/officeDocument/2006/relationships/image" Target="../media/image26.png"/><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1.png"/><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2.png"/><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4.png"/><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0.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35.png"/><Relationship Id="rId3" Type="http://schemas.openxmlformats.org/officeDocument/2006/relationships/tags" Target="../tags/tag36.xml"/><Relationship Id="rId2" Type="http://schemas.microsoft.com/office/2007/relationships/media" Target="../media/media1.mp4"/><Relationship Id="rId1" Type="http://schemas.openxmlformats.org/officeDocument/2006/relationships/video" Target="../media/media1.mp4"/></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6" Type="http://schemas.openxmlformats.org/officeDocument/2006/relationships/slideLayout" Target="../slideLayouts/slideLayout1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6" Type="http://schemas.openxmlformats.org/officeDocument/2006/relationships/slideLayout" Target="../slideLayouts/slideLayout18.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25.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2" Type="http://schemas.openxmlformats.org/officeDocument/2006/relationships/slideLayout" Target="../slideLayouts/slideLayout1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81.xml"/><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82.xml"/><Relationship Id="rId2" Type="http://schemas.openxmlformats.org/officeDocument/2006/relationships/image" Target="../media/image44.png"/><Relationship Id="rId1" Type="http://schemas.openxmlformats.org/officeDocument/2006/relationships/image" Target="../media/image4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83.xml"/><Relationship Id="rId2" Type="http://schemas.openxmlformats.org/officeDocument/2006/relationships/image" Target="../media/image46.png"/><Relationship Id="rId1"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84.xml"/><Relationship Id="rId2" Type="http://schemas.openxmlformats.org/officeDocument/2006/relationships/image" Target="../media/image48.png"/><Relationship Id="rId1"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85.xml"/><Relationship Id="rId1" Type="http://schemas.openxmlformats.org/officeDocument/2006/relationships/image" Target="../media/image49.pn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96.xml"/><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tags" Target="../tags/tag95.xml"/><Relationship Id="rId1" Type="http://schemas.openxmlformats.org/officeDocument/2006/relationships/tags" Target="../tags/tag9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97.xml"/><Relationship Id="rId1" Type="http://schemas.openxmlformats.org/officeDocument/2006/relationships/image" Target="../media/image52.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98.xml"/><Relationship Id="rId2" Type="http://schemas.openxmlformats.org/officeDocument/2006/relationships/image" Target="../media/image54.png"/><Relationship Id="rId1" Type="http://schemas.openxmlformats.org/officeDocument/2006/relationships/image" Target="../media/image53.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99.xml"/><Relationship Id="rId2" Type="http://schemas.openxmlformats.org/officeDocument/2006/relationships/image" Target="../media/image56.png"/><Relationship Id="rId1"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00.xml"/><Relationship Id="rId1" Type="http://schemas.openxmlformats.org/officeDocument/2006/relationships/image" Target="../media/image57.png"/></Relationships>
</file>

<file path=ppt/slides/_rels/slide38.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5" Type="http://schemas.openxmlformats.org/officeDocument/2006/relationships/vmlDrawing" Target="../drawings/vmlDrawing5.vml"/><Relationship Id="rId14" Type="http://schemas.openxmlformats.org/officeDocument/2006/relationships/slideLayout" Target="../slideLayouts/slideLayout18.xml"/><Relationship Id="rId13" Type="http://schemas.openxmlformats.org/officeDocument/2006/relationships/image" Target="../media/image58.wmf"/><Relationship Id="rId12" Type="http://schemas.openxmlformats.org/officeDocument/2006/relationships/oleObject" Target="../embeddings/oleObject5.bin"/><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12.xml"/><Relationship Id="rId1" Type="http://schemas.openxmlformats.org/officeDocument/2006/relationships/image" Target="../media/image5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113.xml"/><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114.xml"/><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115.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16.xml"/><Relationship Id="rId2" Type="http://schemas.openxmlformats.org/officeDocument/2006/relationships/image" Target="../media/image70.png"/><Relationship Id="rId1" Type="http://schemas.openxmlformats.org/officeDocument/2006/relationships/image" Target="../media/image69.png"/></Relationships>
</file>

<file path=ppt/slides/_rels/slide44.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7.xml"/><Relationship Id="rId4" Type="http://schemas.openxmlformats.org/officeDocument/2006/relationships/tags" Target="../tags/tag117.xml"/><Relationship Id="rId3" Type="http://schemas.openxmlformats.org/officeDocument/2006/relationships/image" Target="../media/image72.png"/><Relationship Id="rId2" Type="http://schemas.openxmlformats.org/officeDocument/2006/relationships/image" Target="../media/image71.wmf"/><Relationship Id="rId1" Type="http://schemas.openxmlformats.org/officeDocument/2006/relationships/oleObject" Target="../embeddings/oleObject6.bin"/></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21.xml"/><Relationship Id="rId4" Type="http://schemas.openxmlformats.org/officeDocument/2006/relationships/image" Target="../media/image5.png"/><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47.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6" Type="http://schemas.openxmlformats.org/officeDocument/2006/relationships/slideLayout" Target="../slideLayouts/slideLayout18.xml"/><Relationship Id="rId15" Type="http://schemas.openxmlformats.org/officeDocument/2006/relationships/image" Target="../media/image73.png"/><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48.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9" Type="http://schemas.openxmlformats.org/officeDocument/2006/relationships/slideLayout" Target="../slideLayouts/slideLayout18.xml"/><Relationship Id="rId28" Type="http://schemas.openxmlformats.org/officeDocument/2006/relationships/tags" Target="../tags/tag163.xml"/><Relationship Id="rId27" Type="http://schemas.openxmlformats.org/officeDocument/2006/relationships/tags" Target="../tags/tag16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tags" Target="../tags/tag137.xml"/><Relationship Id="rId19" Type="http://schemas.openxmlformats.org/officeDocument/2006/relationships/tags" Target="../tags/tag154.xml"/><Relationship Id="rId18" Type="http://schemas.openxmlformats.org/officeDocument/2006/relationships/tags" Target="../tags/tag153.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6.xml"/></Relationships>
</file>

<file path=ppt/slides/_rels/slide49.xml.rels><?xml version="1.0" encoding="UTF-8" standalone="yes"?>
<Relationships xmlns="http://schemas.openxmlformats.org/package/2006/relationships"><Relationship Id="rId9" Type="http://schemas.openxmlformats.org/officeDocument/2006/relationships/image" Target="../media/image77.png"/><Relationship Id="rId8" Type="http://schemas.openxmlformats.org/officeDocument/2006/relationships/image" Target="../media/image76.png"/><Relationship Id="rId7" Type="http://schemas.openxmlformats.org/officeDocument/2006/relationships/image" Target="../media/image75.png"/><Relationship Id="rId6" Type="http://schemas.openxmlformats.org/officeDocument/2006/relationships/tags" Target="../tags/tag168.xml"/><Relationship Id="rId5" Type="http://schemas.openxmlformats.org/officeDocument/2006/relationships/image" Target="../media/image74.png"/><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3" Type="http://schemas.openxmlformats.org/officeDocument/2006/relationships/slideLayout" Target="../slideLayouts/slideLayout18.xml"/><Relationship Id="rId12" Type="http://schemas.openxmlformats.org/officeDocument/2006/relationships/tags" Target="../tags/tag169.xml"/><Relationship Id="rId11" Type="http://schemas.openxmlformats.org/officeDocument/2006/relationships/image" Target="../media/image79.png"/><Relationship Id="rId10" Type="http://schemas.openxmlformats.org/officeDocument/2006/relationships/image" Target="../media/image78.png"/><Relationship Id="rId1" Type="http://schemas.openxmlformats.org/officeDocument/2006/relationships/tags" Target="../tags/tag16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75.xml"/><Relationship Id="rId6" Type="http://schemas.openxmlformats.org/officeDocument/2006/relationships/image" Target="../media/image80.png"/><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77.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tags" Target="../tags/tag176.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79.xml"/><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tags" Target="../tags/tag178.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6.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8.png"/><Relationship Id="rId1" Type="http://schemas.openxmlformats.org/officeDocument/2006/relationships/image" Target="../media/image87.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0.png"/><Relationship Id="rId1" Type="http://schemas.openxmlformats.org/officeDocument/2006/relationships/image" Target="../media/image89.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2.png"/><Relationship Id="rId1" Type="http://schemas.openxmlformats.org/officeDocument/2006/relationships/image" Target="../media/image91.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3.png"/></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98.png"/><Relationship Id="rId4" Type="http://schemas.openxmlformats.org/officeDocument/2006/relationships/image" Target="../media/image97.png"/><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image" Target="../media/image94.png"/></Relationships>
</file>

<file path=ppt/slides/_rels/slide59.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18.xml"/><Relationship Id="rId3" Type="http://schemas.openxmlformats.org/officeDocument/2006/relationships/image" Target="../media/image100.png"/><Relationship Id="rId2" Type="http://schemas.openxmlformats.org/officeDocument/2006/relationships/image" Target="../media/image99.wmf"/><Relationship Id="rId1"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6" Type="http://schemas.openxmlformats.org/officeDocument/2006/relationships/slideLayout" Target="../slideLayouts/slideLayout18.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05.png"/><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image" Target="../media/image101.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7.png"/><Relationship Id="rId1" Type="http://schemas.openxmlformats.org/officeDocument/2006/relationships/image" Target="../media/image106.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8.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0.png"/><Relationship Id="rId1" Type="http://schemas.openxmlformats.org/officeDocument/2006/relationships/image" Target="../media/image109.png"/></Relationships>
</file>

<file path=ppt/slides/_rels/slide64.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0" Type="http://schemas.openxmlformats.org/officeDocument/2006/relationships/slideLayout" Target="../slideLayouts/slideLayout18.xml"/><Relationship Id="rId2" Type="http://schemas.openxmlformats.org/officeDocument/2006/relationships/tags" Target="../tags/tag181.xml"/><Relationship Id="rId19" Type="http://schemas.openxmlformats.org/officeDocument/2006/relationships/tags" Target="../tags/tag198.xml"/><Relationship Id="rId18" Type="http://schemas.openxmlformats.org/officeDocument/2006/relationships/tags" Target="../tags/tag197.xml"/><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67.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7" Type="http://schemas.openxmlformats.org/officeDocument/2006/relationships/slideLayout" Target="../slideLayouts/slideLayout18.xml"/><Relationship Id="rId16" Type="http://schemas.openxmlformats.org/officeDocument/2006/relationships/tags" Target="../tags/tag217.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png"/><Relationship Id="rId1" Type="http://schemas.openxmlformats.org/officeDocument/2006/relationships/tags" Target="../tags/tag21.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2.png"/><Relationship Id="rId1" Type="http://schemas.openxmlformats.org/officeDocument/2006/relationships/image" Target="../media/image111.png"/></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image" Target="../media/image113.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6.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7.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8.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9.png"/></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24.png"/><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5.png"/></Relationships>
</file>

<file path=ppt/slides/_rels/slide7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6.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7.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8.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9.png"/></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image" Target="../media/image130.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3.png"/></Relationships>
</file>

<file path=ppt/slides/_rels/slide8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4.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8.xml"/><Relationship Id="rId2" Type="http://schemas.openxmlformats.org/officeDocument/2006/relationships/image" Target="../media/image8.wmf"/><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矩形 9"/>
          <p:cNvSpPr/>
          <p:nvPr/>
        </p:nvSpPr>
        <p:spPr>
          <a:xfrm>
            <a:off x="7149834" y="4471493"/>
            <a:ext cx="4686534" cy="1338234"/>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185" y="1497965"/>
            <a:ext cx="5888355" cy="3517265"/>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7882043" y="4824395"/>
            <a:ext cx="3446871" cy="619414"/>
            <a:chOff x="7882043" y="4824395"/>
            <a:chExt cx="3446871" cy="619414"/>
          </a:xfrm>
        </p:grpSpPr>
        <p:sp>
          <p:nvSpPr>
            <p:cNvPr id="21" name="文本框 20"/>
            <p:cNvSpPr txBox="1"/>
            <p:nvPr/>
          </p:nvSpPr>
          <p:spPr>
            <a:xfrm>
              <a:off x="8583780" y="4824395"/>
              <a:ext cx="2745134" cy="5340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rPr>
                <a:t>北京出版社</a:t>
              </a:r>
              <a:endPar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22" name="组合 21"/>
            <p:cNvGrpSpPr/>
            <p:nvPr/>
          </p:nvGrpSpPr>
          <p:grpSpPr>
            <a:xfrm>
              <a:off x="7882043" y="4863237"/>
              <a:ext cx="580572" cy="580572"/>
              <a:chOff x="728889" y="5348812"/>
              <a:chExt cx="580572" cy="580572"/>
            </a:xfrm>
          </p:grpSpPr>
          <p:sp>
            <p:nvSpPr>
              <p:cNvPr id="23" name="椭圆 22"/>
              <p:cNvSpPr/>
              <p:nvPr/>
            </p:nvSpPr>
            <p:spPr>
              <a:xfrm>
                <a:off x="728889" y="5348812"/>
                <a:ext cx="580572" cy="58057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Oval 4"/>
              <p:cNvSpPr/>
              <p:nvPr/>
            </p:nvSpPr>
            <p:spPr>
              <a:xfrm>
                <a:off x="868130" y="5500525"/>
                <a:ext cx="302090" cy="277146"/>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26" name="文本框 25"/>
          <p:cNvSpPr txBox="1"/>
          <p:nvPr/>
        </p:nvSpPr>
        <p:spPr>
          <a:xfrm>
            <a:off x="7150100" y="1941195"/>
            <a:ext cx="3575050"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电工电子 </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（第二版）</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1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14:bounceEnd="6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14:presetBounceEnd="60000">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14:bounceEnd="60000">
                                          <p:cBhvr additive="base">
                                            <p:cTn id="28"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79" y="926140"/>
            <a:ext cx="11083876" cy="1007749"/>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2"/>
          <a:stretch>
            <a:fillRect/>
          </a:stretch>
        </p:blipFill>
        <p:spPr>
          <a:xfrm>
            <a:off x="7113270" y="4871085"/>
            <a:ext cx="4023995" cy="1861820"/>
          </a:xfrm>
          <a:prstGeom prst="rect">
            <a:avLst/>
          </a:prstGeom>
        </p:spPr>
      </p:pic>
      <p:pic>
        <p:nvPicPr>
          <p:cNvPr id="9" name="图片 8"/>
          <p:cNvPicPr>
            <a:picLocks noChangeAspect="1"/>
          </p:cNvPicPr>
          <p:nvPr/>
        </p:nvPicPr>
        <p:blipFill>
          <a:blip r:embed="rId3"/>
          <a:stretch>
            <a:fillRect/>
          </a:stretch>
        </p:blipFill>
        <p:spPr>
          <a:xfrm>
            <a:off x="1166495" y="4269105"/>
            <a:ext cx="180975" cy="200025"/>
          </a:xfrm>
          <a:prstGeom prst="rect">
            <a:avLst/>
          </a:prstGeom>
        </p:spPr>
      </p:pic>
      <p:grpSp>
        <p:nvGrpSpPr>
          <p:cNvPr id="16" name="组合 15"/>
          <p:cNvGrpSpPr/>
          <p:nvPr/>
        </p:nvGrpSpPr>
        <p:grpSpPr>
          <a:xfrm>
            <a:off x="812165" y="1986915"/>
            <a:ext cx="10008870" cy="3408680"/>
            <a:chOff x="1279" y="3129"/>
            <a:chExt cx="15762" cy="5368"/>
          </a:xfrm>
        </p:grpSpPr>
        <p:grpSp>
          <p:nvGrpSpPr>
            <p:cNvPr id="8" name="组合 7"/>
            <p:cNvGrpSpPr/>
            <p:nvPr/>
          </p:nvGrpSpPr>
          <p:grpSpPr>
            <a:xfrm>
              <a:off x="1279" y="3129"/>
              <a:ext cx="15762" cy="5368"/>
              <a:chOff x="1279" y="3129"/>
              <a:chExt cx="15762" cy="5368"/>
            </a:xfrm>
          </p:grpSpPr>
          <p:sp>
            <p:nvSpPr>
              <p:cNvPr id="43" name="矩形 42"/>
              <p:cNvSpPr/>
              <p:nvPr>
                <p:custDataLst>
                  <p:tags r:id="rId4"/>
                </p:custDataLst>
              </p:nvPr>
            </p:nvSpPr>
            <p:spPr bwMode="auto">
              <a:xfrm>
                <a:off x="1279" y="3129"/>
                <a:ext cx="15762" cy="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b="1" spc="300">
                    <a:latin typeface="Arial" panose="020B0604020202020204" pitchFamily="34" charset="0"/>
                    <a:ea typeface="微软雅黑" panose="020B0503020204020204" charset="-122"/>
                    <a:sym typeface="Arial" panose="020B0604020202020204" pitchFamily="34" charset="0"/>
                  </a:rPr>
                  <a:t>（一）旋转矢量法</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所谓旋转矢量法，即用旋转矢量表示一个正弦量。具体表示方法如下：在直角坐标系中画一个旋转矢量，规定其长度等于正弦量的最大值，与正向横轴间的夹角等于正弦量的初相位，按逆时针方向旋转，角速度等于正弦量的角频率。则此旋转矢量既能表示出正弦量的三要素，又能通过矢量在纵轴上的投影求得其瞬时值，即能完整地表达出一个正弦量。</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以</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  </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为例，如图 2.1.8 所示，旋转矢量的长度是</a:t>
                </a:r>
                <a:r>
                  <a:rPr lang="zh-CN" altLang="en-US" sz="1600" spc="150">
                    <a:latin typeface="方正宋三简体" panose="03000509000000000000" charset="-122"/>
                    <a:ea typeface="方正宋三简体" panose="03000509000000000000" charset="-122"/>
                    <a:sym typeface="Arial" panose="020B0604020202020204" pitchFamily="34" charset="0"/>
                  </a:rPr>
                  <a:t> </a:t>
                </a:r>
                <a:r>
                  <a:rPr lang="zh-CN" altLang="en-US" sz="1600" i="1" spc="150">
                    <a:latin typeface="方正宋三简体" panose="03000509000000000000" charset="-122"/>
                    <a:ea typeface="方正宋三简体" panose="03000509000000000000" charset="-122"/>
                    <a:sym typeface="Arial" panose="020B0604020202020204" pitchFamily="34" charset="0"/>
                  </a:rPr>
                  <a:t>I</a:t>
                </a:r>
                <a:r>
                  <a:rPr lang="zh-CN" altLang="en-US" sz="1600" i="1" spc="150" baseline="-25000">
                    <a:latin typeface="方正宋三简体" panose="03000509000000000000" charset="-122"/>
                    <a:ea typeface="方正宋三简体" panose="03000509000000000000" charset="-122"/>
                    <a:sym typeface="Arial" panose="020B0604020202020204" pitchFamily="34" charset="0"/>
                  </a:rPr>
                  <a:t>m</a:t>
                </a:r>
                <a:r>
                  <a:rPr lang="en-US" altLang="zh-CN" sz="1600" i="1" spc="150" baseline="-25000">
                    <a:latin typeface="方正宋三简体" panose="03000509000000000000" charset="-122"/>
                    <a:ea typeface="方正宋三简体" panose="03000509000000000000" charset="-122"/>
                    <a:sym typeface="Arial" panose="020B0604020202020204" pitchFamily="34" charset="0"/>
                  </a:rPr>
                  <a:t> </a:t>
                </a:r>
                <a:r>
                  <a:rPr lang="zh-CN" altLang="en-US" sz="1600" i="1" spc="150">
                    <a:latin typeface="方正宋三简体" panose="03000509000000000000" charset="-122"/>
                    <a:ea typeface="方正宋三简体" panose="03000509000000000000" charset="-122"/>
                    <a:sym typeface="Arial" panose="020B0604020202020204" pitchFamily="34" charset="0"/>
                  </a:rPr>
                  <a:t>，</a:t>
                </a:r>
                <a:r>
                  <a:rPr lang="zh-CN" altLang="en-US" sz="1600" spc="150">
                    <a:latin typeface="Arial" panose="020B0604020202020204" pitchFamily="34" charset="0"/>
                    <a:ea typeface="微软雅黑" panose="020B0503020204020204" charset="-122"/>
                    <a:sym typeface="Arial" panose="020B0604020202020204" pitchFamily="34" charset="0"/>
                  </a:rPr>
                  <a:t>旋转矢量在</a:t>
                </a:r>
                <a:r>
                  <a:rPr lang="zh-CN" altLang="en-US" sz="1600" i="1" spc="150">
                    <a:latin typeface="方正宋三简体" panose="03000509000000000000" charset="-122"/>
                    <a:ea typeface="方正宋三简体" panose="03000509000000000000" charset="-122"/>
                    <a:sym typeface="Arial" panose="020B0604020202020204" pitchFamily="34" charset="0"/>
                  </a:rPr>
                  <a:t>t</a:t>
                </a:r>
                <a:r>
                  <a:rPr lang="zh-CN" altLang="en-US" sz="1600" spc="150">
                    <a:latin typeface="Arial" panose="020B0604020202020204" pitchFamily="34" charset="0"/>
                    <a:ea typeface="微软雅黑" panose="020B0503020204020204" charset="-122"/>
                    <a:sym typeface="Arial" panose="020B0604020202020204" pitchFamily="34" charset="0"/>
                  </a:rPr>
                  <a:t>=0时与横轴的夹角是</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方正宋三简体" panose="03000509000000000000" charset="-122"/>
                    <a:ea typeface="方正宋三简体" panose="03000509000000000000" charset="-122"/>
                    <a:cs typeface="方正宋三简体" panose="03000509000000000000"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，旋转矢量的纵轴投影为</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。经过</a:t>
                </a:r>
                <a:r>
                  <a:rPr lang="en-US" altLang="zh-CN" i="1" spc="150">
                    <a:latin typeface="方正宋三简体" panose="03000509000000000000" charset="-122"/>
                    <a:ea typeface="方正宋三简体" panose="03000509000000000000" charset="-122"/>
                    <a:sym typeface="Arial" panose="020B0604020202020204" pitchFamily="34" charset="0"/>
                  </a:rPr>
                  <a:t>t=t</a:t>
                </a:r>
                <a:r>
                  <a:rPr lang="en-US" altLang="zh-CN" i="1" spc="150" baseline="-25000">
                    <a:latin typeface="方正宋三简体" panose="03000509000000000000" charset="-122"/>
                    <a:ea typeface="方正宋三简体" panose="03000509000000000000" charset="-122"/>
                    <a:sym typeface="Arial" panose="020B0604020202020204" pitchFamily="34" charset="0"/>
                  </a:rPr>
                  <a:t>1</a:t>
                </a:r>
                <a:r>
                  <a:rPr lang="zh-CN" altLang="en-US" sz="1600" spc="150">
                    <a:latin typeface="Arial" panose="020B0604020202020204" pitchFamily="34" charset="0"/>
                    <a:ea typeface="微软雅黑" panose="020B0503020204020204" charset="-122"/>
                    <a:sym typeface="Arial" panose="020B0604020202020204" pitchFamily="34" charset="0"/>
                  </a:rPr>
                  <a:t>时间，旋转矢量与横轴之间的夹角为（</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），其在纵轴上的投影</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为</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 ，即为</a:t>
                </a:r>
                <a:r>
                  <a:rPr lang="zh-CN" altLang="en-US" sz="1600" i="1" spc="150">
                    <a:latin typeface="方正宋三简体" panose="03000509000000000000" charset="-122"/>
                    <a:ea typeface="方正宋三简体" panose="03000509000000000000" charset="-122"/>
                    <a:sym typeface="Arial" panose="020B0604020202020204" pitchFamily="34" charset="0"/>
                  </a:rPr>
                  <a:t> t</a:t>
                </a:r>
                <a:r>
                  <a:rPr lang="zh-CN" altLang="en-US" sz="1600" i="1" spc="150" baseline="-25000">
                    <a:latin typeface="方正宋三简体" panose="03000509000000000000" charset="-122"/>
                    <a:ea typeface="方正宋三简体" panose="03000509000000000000" charset="-122"/>
                    <a:sym typeface="Arial" panose="020B0604020202020204" pitchFamily="34" charset="0"/>
                  </a:rPr>
                  <a:t>1</a:t>
                </a:r>
                <a:r>
                  <a:rPr lang="zh-CN" altLang="en-US" sz="1600" spc="150">
                    <a:latin typeface="Arial" panose="020B0604020202020204" pitchFamily="34" charset="0"/>
                    <a:ea typeface="微软雅黑" panose="020B0503020204020204" charset="-122"/>
                    <a:sym typeface="Arial" panose="020B0604020202020204" pitchFamily="34" charset="0"/>
                  </a:rPr>
                  <a:t> 时刻交流电</a:t>
                </a:r>
                <a:r>
                  <a:rPr lang="zh-CN" altLang="en-US" sz="1600" i="1" spc="150">
                    <a:latin typeface="方正宋三简体" panose="03000509000000000000" charset="-122"/>
                    <a:ea typeface="方正宋三简体" panose="03000509000000000000" charset="-122"/>
                    <a:sym typeface="Arial" panose="020B0604020202020204" pitchFamily="34" charset="0"/>
                  </a:rPr>
                  <a:t> i</a:t>
                </a:r>
                <a:r>
                  <a:rPr lang="zh-CN" altLang="en-US" sz="1600" spc="150">
                    <a:latin typeface="Arial" panose="020B0604020202020204" pitchFamily="34" charset="0"/>
                    <a:ea typeface="微软雅黑" panose="020B0503020204020204" charset="-122"/>
                    <a:sym typeface="Arial" panose="020B0604020202020204" pitchFamily="34" charset="0"/>
                  </a:rPr>
                  <a:t> 的瞬时值。由此可在任何时刻都能在纵轴上得到正弦量的瞬时值。</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pic>
            <p:nvPicPr>
              <p:cNvPr id="7" name="图片 6"/>
              <p:cNvPicPr>
                <a:picLocks noChangeAspect="1"/>
              </p:cNvPicPr>
              <p:nvPr/>
            </p:nvPicPr>
            <p:blipFill>
              <a:blip r:embed="rId5"/>
              <a:stretch>
                <a:fillRect/>
              </a:stretch>
            </p:blipFill>
            <p:spPr>
              <a:xfrm>
                <a:off x="1729" y="5993"/>
                <a:ext cx="2355" cy="495"/>
              </a:xfrm>
              <a:prstGeom prst="rect">
                <a:avLst/>
              </a:prstGeom>
            </p:spPr>
          </p:pic>
        </p:grpSp>
        <p:pic>
          <p:nvPicPr>
            <p:cNvPr id="11" name="图片 10"/>
            <p:cNvPicPr>
              <a:picLocks noChangeAspect="1"/>
            </p:cNvPicPr>
            <p:nvPr/>
          </p:nvPicPr>
          <p:blipFill>
            <a:blip r:embed="rId6"/>
            <a:stretch>
              <a:fillRect/>
            </a:stretch>
          </p:blipFill>
          <p:spPr>
            <a:xfrm>
              <a:off x="6123" y="6589"/>
              <a:ext cx="1559" cy="449"/>
            </a:xfrm>
            <a:prstGeom prst="rect">
              <a:avLst/>
            </a:prstGeom>
          </p:spPr>
        </p:pic>
        <p:pic>
          <p:nvPicPr>
            <p:cNvPr id="14" name="图片 13"/>
            <p:cNvPicPr>
              <a:picLocks noChangeAspect="1"/>
            </p:cNvPicPr>
            <p:nvPr/>
          </p:nvPicPr>
          <p:blipFill>
            <a:blip r:embed="rId7"/>
            <a:stretch>
              <a:fillRect/>
            </a:stretch>
          </p:blipFill>
          <p:spPr>
            <a:xfrm>
              <a:off x="15370" y="6723"/>
              <a:ext cx="902" cy="319"/>
            </a:xfrm>
            <a:prstGeom prst="rect">
              <a:avLst/>
            </a:prstGeom>
          </p:spPr>
        </p:pic>
        <p:pic>
          <p:nvPicPr>
            <p:cNvPr id="15" name="图片 14"/>
            <p:cNvPicPr>
              <a:picLocks noChangeAspect="1"/>
            </p:cNvPicPr>
            <p:nvPr/>
          </p:nvPicPr>
          <p:blipFill>
            <a:blip r:embed="rId5"/>
            <a:stretch>
              <a:fillRect/>
            </a:stretch>
          </p:blipFill>
          <p:spPr>
            <a:xfrm>
              <a:off x="4312" y="7176"/>
              <a:ext cx="2355" cy="495"/>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2" name="组合 11"/>
          <p:cNvGrpSpPr/>
          <p:nvPr/>
        </p:nvGrpSpPr>
        <p:grpSpPr>
          <a:xfrm>
            <a:off x="661035" y="1288415"/>
            <a:ext cx="10008870" cy="4130040"/>
            <a:chOff x="1279" y="3129"/>
            <a:chExt cx="15762" cy="6504"/>
          </a:xfrm>
        </p:grpSpPr>
        <p:sp>
          <p:nvSpPr>
            <p:cNvPr id="43" name="矩形 42"/>
            <p:cNvSpPr/>
            <p:nvPr>
              <p:custDataLst>
                <p:tags r:id="rId1"/>
              </p:custDataLst>
            </p:nvPr>
          </p:nvSpPr>
          <p:spPr bwMode="auto">
            <a:xfrm>
              <a:off x="1279" y="3129"/>
              <a:ext cx="15762" cy="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旋转矢量的位置与时间有关，它随时间改变方向，因而旋转矢量是时间矢量。不同于在空间有一定方向的空间矢量（如力、电场强度等），只有随时间按正弦规律变化的量才能用旋转矢量表示。</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一般约定，以旋转矢量初始位置即 </a:t>
              </a:r>
              <a:r>
                <a:rPr lang="zh-CN" altLang="en-US" sz="1600" i="1" spc="150">
                  <a:latin typeface="方正宋三简体" panose="03000509000000000000" charset="-122"/>
                  <a:ea typeface="方正宋三简体" panose="03000509000000000000" charset="-122"/>
                  <a:sym typeface="Arial" panose="020B0604020202020204" pitchFamily="34" charset="0"/>
                </a:rPr>
                <a:t>t = 0</a:t>
              </a:r>
              <a:r>
                <a:rPr lang="zh-CN" altLang="en-US" sz="1600" spc="150">
                  <a:latin typeface="Arial" panose="020B0604020202020204" pitchFamily="34" charset="0"/>
                  <a:ea typeface="微软雅黑" panose="020B0503020204020204" charset="-122"/>
                  <a:sym typeface="Arial" panose="020B0604020202020204" pitchFamily="34" charset="0"/>
                </a:rPr>
                <a:t> 时刻的位置表示它所代表的正弦量，旋转矢量用大写英文字母，并在顶上加一横线表示，如</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  。注意，旋转矢量的长度是正弦量的最大值，也可用有效值表示，但用有效值表示旋转矢量时，其在纵轴上的投影不再为其瞬时值。当</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为正时，旋转矢量与正向横轴间的夹角应按逆时针方向度量，反之则按顺时针方向度量。</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图 2.1.9 表示正弦交流电压</a:t>
              </a:r>
              <a:r>
                <a:rPr lang="en-US" altLang="zh-CN" sz="1600" spc="150">
                  <a:latin typeface="Arial" panose="020B0604020202020204" pitchFamily="34" charset="0"/>
                  <a:ea typeface="微软雅黑" panose="020B0503020204020204" charset="-122"/>
                  <a:sym typeface="Arial" panose="020B0604020202020204" pitchFamily="34" charset="0"/>
                </a:rPr>
                <a:t>                                   </a:t>
              </a:r>
              <a:r>
                <a:rPr lang="zh-CN" altLang="en-US" sz="1600" spc="150">
                  <a:latin typeface="Arial" panose="020B0604020202020204" pitchFamily="34" charset="0"/>
                  <a:ea typeface="微软雅黑" panose="020B0503020204020204" charset="-122"/>
                  <a:sym typeface="Arial" panose="020B0604020202020204" pitchFamily="34" charset="0"/>
                </a:rPr>
                <a:t>、正弦交流电流</a:t>
              </a:r>
              <a:r>
                <a:rPr lang="zh-CN" altLang="en-US" sz="1600" spc="150">
                  <a:latin typeface="ScriptC" panose="00000400000000000000" charset="0"/>
                  <a:ea typeface="微软雅黑" panose="020B0503020204020204" charset="-122"/>
                  <a:cs typeface="ScriptC" panose="00000400000000000000" charset="0"/>
                  <a:sym typeface="Arial" panose="020B0604020202020204" pitchFamily="34" charset="0"/>
                </a:rPr>
                <a:t> </a:t>
              </a:r>
              <a:r>
                <a:rPr lang="zh-CN" altLang="en-US" sz="1600" spc="150">
                  <a:latin typeface="方正宋三简体" panose="03000509000000000000" charset="-122"/>
                  <a:ea typeface="方正宋三简体" panose="03000509000000000000" charset="-122"/>
                  <a:cs typeface="ScriptC" panose="00000400000000000000" charset="0"/>
                  <a:sym typeface="Arial" panose="020B0604020202020204" pitchFamily="34" charset="0"/>
                </a:rPr>
                <a:t>i=</a:t>
              </a:r>
              <a:r>
                <a:rPr lang="en-US" altLang="zh-CN" sz="1600" spc="150">
                  <a:latin typeface="方正宋三简体" panose="03000509000000000000" charset="-122"/>
                  <a:ea typeface="方正宋三简体" panose="03000509000000000000" charset="-122"/>
                  <a:cs typeface="ScriptC" panose="00000400000000000000" charset="0"/>
                  <a:sym typeface="Arial" panose="020B0604020202020204" pitchFamily="34" charset="0"/>
                </a:rPr>
                <a:t>                          的旋转</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矢量。</a:t>
              </a:r>
              <a:endPar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把几个同频率的正弦量的旋转矢量画在同一个坐标平面上，称为矢量图，如图 2.1.9所示。利用矢量图可以进行正弦量之间的加减运算，且还能表示出几个正弦量之间的相位关系，它是分析和计算交流电路的重要方法。</a:t>
              </a:r>
              <a:endPar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3" name="图片 2"/>
            <p:cNvPicPr>
              <a:picLocks noChangeAspect="1"/>
            </p:cNvPicPr>
            <p:nvPr/>
          </p:nvPicPr>
          <p:blipFill>
            <a:blip r:embed="rId2"/>
            <a:stretch>
              <a:fillRect/>
            </a:stretch>
          </p:blipFill>
          <p:spPr>
            <a:xfrm>
              <a:off x="6453" y="4961"/>
              <a:ext cx="329" cy="439"/>
            </a:xfrm>
            <a:prstGeom prst="rect">
              <a:avLst/>
            </a:prstGeom>
          </p:spPr>
        </p:pic>
        <p:pic>
          <p:nvPicPr>
            <p:cNvPr id="4" name="图片 3"/>
            <p:cNvPicPr>
              <a:picLocks noChangeAspect="1"/>
            </p:cNvPicPr>
            <p:nvPr/>
          </p:nvPicPr>
          <p:blipFill>
            <a:blip r:embed="rId3"/>
            <a:stretch>
              <a:fillRect/>
            </a:stretch>
          </p:blipFill>
          <p:spPr>
            <a:xfrm>
              <a:off x="12061" y="5585"/>
              <a:ext cx="375" cy="456"/>
            </a:xfrm>
            <a:prstGeom prst="rect">
              <a:avLst/>
            </a:prstGeom>
          </p:spPr>
        </p:pic>
        <p:pic>
          <p:nvPicPr>
            <p:cNvPr id="5" name="图片 4"/>
            <p:cNvPicPr>
              <a:picLocks noChangeAspect="1"/>
            </p:cNvPicPr>
            <p:nvPr/>
          </p:nvPicPr>
          <p:blipFill>
            <a:blip r:embed="rId4"/>
            <a:stretch>
              <a:fillRect/>
            </a:stretch>
          </p:blipFill>
          <p:spPr>
            <a:xfrm>
              <a:off x="5793" y="6673"/>
              <a:ext cx="3970" cy="510"/>
            </a:xfrm>
            <a:prstGeom prst="rect">
              <a:avLst/>
            </a:prstGeom>
          </p:spPr>
        </p:pic>
        <p:pic>
          <p:nvPicPr>
            <p:cNvPr id="6" name="图片 5"/>
            <p:cNvPicPr>
              <a:picLocks noChangeAspect="1"/>
            </p:cNvPicPr>
            <p:nvPr/>
          </p:nvPicPr>
          <p:blipFill>
            <a:blip r:embed="rId5"/>
            <a:stretch>
              <a:fillRect/>
            </a:stretch>
          </p:blipFill>
          <p:spPr>
            <a:xfrm>
              <a:off x="12874" y="6592"/>
              <a:ext cx="2902" cy="443"/>
            </a:xfrm>
            <a:prstGeom prst="rect">
              <a:avLst/>
            </a:prstGeom>
          </p:spPr>
        </p:pic>
      </p:grpSp>
      <p:pic>
        <p:nvPicPr>
          <p:cNvPr id="17" name="图片 16"/>
          <p:cNvPicPr>
            <a:picLocks noChangeAspect="1"/>
          </p:cNvPicPr>
          <p:nvPr/>
        </p:nvPicPr>
        <p:blipFill>
          <a:blip r:embed="rId6"/>
          <a:stretch>
            <a:fillRect/>
          </a:stretch>
        </p:blipFill>
        <p:spPr>
          <a:xfrm>
            <a:off x="10544810" y="302895"/>
            <a:ext cx="1647190" cy="182816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79" y="926140"/>
            <a:ext cx="11083876" cy="1007749"/>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2"/>
            </p:custDataLst>
          </p:nvPr>
        </p:nvSpPr>
        <p:spPr bwMode="auto">
          <a:xfrm>
            <a:off x="812165" y="1986915"/>
            <a:ext cx="10008870" cy="340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b="1" spc="300">
                <a:latin typeface="Arial" panose="020B0604020202020204" pitchFamily="34" charset="0"/>
                <a:ea typeface="微软雅黑" panose="020B0503020204020204" charset="-122"/>
                <a:sym typeface="Arial" panose="020B0604020202020204" pitchFamily="34" charset="0"/>
              </a:rPr>
              <a:t>（二）相量表示法</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由于在正弦交流电路中，所有的电压、电流都是同频率的正弦量，所以要确定这些正弦量，只要确定它们的有效值和初相就可以了。相量表示法就是用复数来表示正弦量。用复数表示正弦量可以把对正弦量的各种运算转化为复数的代数运算，从而简化正弦交流电路的分析计算过程。</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1. 复数及其表示形式。</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设 A 是一个复数，并设 a 和 b 分别为它的实部和虚部，则有</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ctr">
              <a:lnSpc>
                <a:spcPct val="150000"/>
              </a:lnSpc>
            </a:pPr>
            <a:r>
              <a:rPr lang="en-US" altLang="zh-CN" sz="1600" i="1" spc="150">
                <a:latin typeface="方正宋三简体" panose="03000509000000000000" charset="-122"/>
                <a:ea typeface="方正宋三简体" panose="03000509000000000000" charset="-122"/>
                <a:sym typeface="Arial" panose="020B0604020202020204" pitchFamily="34" charset="0"/>
              </a:rPr>
              <a:t>A=a+jb                              （2-1-14）</a:t>
            </a:r>
            <a:endParaRPr lang="en-US" altLang="zh-CN" sz="1600" i="1" spc="150">
              <a:latin typeface="方正宋三简体" panose="03000509000000000000" charset="-122"/>
              <a:ea typeface="方正宋三简体" panose="03000509000000000000" charset="-122"/>
              <a:sym typeface="Arial" panose="020B0604020202020204" pitchFamily="34" charset="0"/>
            </a:endParaRPr>
          </a:p>
          <a:p>
            <a:pPr algn="l">
              <a:lnSpc>
                <a:spcPct val="150000"/>
              </a:lnSpc>
            </a:pP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式（2-1-14）中，j=      是虚单位（为避免与电流</a:t>
            </a:r>
            <a:r>
              <a:rPr lang="en-US" altLang="zh-CN" sz="1600" spc="150">
                <a:latin typeface="GothicG" panose="00000400000000000000" charset="0"/>
                <a:ea typeface="微软雅黑" panose="020B0503020204020204" charset="-122"/>
                <a:cs typeface="GothicG" panose="00000400000000000000" charset="0"/>
                <a:sym typeface="Arial" panose="020B0604020202020204" pitchFamily="34" charset="0"/>
              </a:rPr>
              <a:t>i</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混淆，在电工中选用</a:t>
            </a:r>
            <a:r>
              <a:rPr lang="en-US" altLang="zh-CN" sz="1600" spc="150">
                <a:latin typeface="方正宋三简体" panose="03000509000000000000" charset="-122"/>
                <a:ea typeface="方正宋三简体" panose="03000509000000000000" charset="-122"/>
                <a:cs typeface="GothicG" panose="00000400000000000000" charset="0"/>
                <a:sym typeface="Arial" panose="020B0604020202020204" pitchFamily="34" charset="0"/>
              </a:rPr>
              <a:t>j</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表示虚单位），常用 </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Re[</a:t>
            </a:r>
            <a:r>
              <a:rPr lang="en-US" altLang="zh-CN" sz="1600" i="1"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 表示取复数</a:t>
            </a:r>
            <a:r>
              <a:rPr lang="en-US" altLang="zh-CN" sz="1600" i="1"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 A </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的实部，用 Im</a:t>
            </a:r>
            <a:r>
              <a:rPr lang="en-US" altLang="zh-CN" sz="1600" i="1"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 表示取复数</a:t>
            </a:r>
            <a:r>
              <a:rPr lang="en-US" altLang="zh-CN" sz="1600" i="1"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 A </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的虚部，即 </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 Re[</a:t>
            </a:r>
            <a:r>
              <a:rPr lang="en-US" altLang="zh-CN" sz="1600" i="1"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b</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 Im[</a:t>
            </a:r>
            <a:r>
              <a:rPr lang="en-US" altLang="zh-CN" sz="1600" i="1"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 和</a:t>
            </a:r>
            <a:r>
              <a:rPr lang="en-US" altLang="zh-CN" sz="1600"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 b</a:t>
            </a:r>
            <a:r>
              <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rPr>
              <a:t> 都是实数。式（2-1-14）表示形式称为复数的代数形式。</a:t>
            </a:r>
            <a:endParaRPr lang="en-US" altLang="zh-CN" sz="1600"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aphicFrame>
        <p:nvGraphicFramePr>
          <p:cNvPr id="4" name="对象 3">
            <a:hlinkClick r:id="" action="ppaction://ole?verb="/>
          </p:cNvPr>
          <p:cNvGraphicFramePr>
            <a:graphicFrameLocks noChangeAspect="1"/>
          </p:cNvGraphicFramePr>
          <p:nvPr/>
        </p:nvGraphicFramePr>
        <p:xfrm>
          <a:off x="3003550" y="4597400"/>
          <a:ext cx="417830" cy="236220"/>
        </p:xfrm>
        <a:graphic>
          <a:graphicData uri="http://schemas.openxmlformats.org/presentationml/2006/ole">
            <mc:AlternateContent xmlns:mc="http://schemas.openxmlformats.org/markup-compatibility/2006">
              <mc:Choice xmlns:v="urn:schemas-microsoft-com:vml" Requires="v">
                <p:oleObj spid="_x0000_s2049" name="" r:id="rId3" imgW="495300" imgH="279400" progId="Equation.KSEE3">
                  <p:embed/>
                </p:oleObj>
              </mc:Choice>
              <mc:Fallback>
                <p:oleObj name="" r:id="rId3" imgW="495300" imgH="279400" progId="Equation.KSEE3">
                  <p:embed/>
                  <p:pic>
                    <p:nvPicPr>
                      <p:cNvPr id="0" name="图片 2048"/>
                      <p:cNvPicPr/>
                      <p:nvPr/>
                    </p:nvPicPr>
                    <p:blipFill>
                      <a:blip r:embed="rId4"/>
                      <a:stretch>
                        <a:fillRect/>
                      </a:stretch>
                    </p:blipFill>
                    <p:spPr>
                      <a:xfrm>
                        <a:off x="3003550" y="4597400"/>
                        <a:ext cx="417830" cy="23622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79" y="926140"/>
            <a:ext cx="11083876" cy="1007749"/>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2"/>
            </p:custDataLst>
          </p:nvPr>
        </p:nvSpPr>
        <p:spPr bwMode="auto">
          <a:xfrm>
            <a:off x="812165" y="1986915"/>
            <a:ext cx="10008870" cy="340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50000"/>
              </a:lnSpc>
            </a:pPr>
            <a:r>
              <a:rPr lang="zh-CN" altLang="en-US" sz="1600" spc="150">
                <a:latin typeface="Arial" panose="020B0604020202020204" pitchFamily="34" charset="0"/>
                <a:ea typeface="微软雅黑" panose="020B0503020204020204" charset="-122"/>
                <a:sym typeface="Arial" panose="020B0604020202020204" pitchFamily="34" charset="0"/>
              </a:rPr>
              <a:t>复数可以用复平面上所对应的点表示。作直角坐标系，以横轴为实轴，纵轴为虚轴，此直角坐标所确定的平面称为复平面。复数 </a:t>
            </a:r>
            <a:r>
              <a:rPr lang="zh-CN" altLang="en-US" sz="1600" i="1" spc="150">
                <a:latin typeface="方正宋三简体" panose="03000509000000000000" charset="-122"/>
                <a:ea typeface="方正宋三简体" panose="03000509000000000000" charset="-122"/>
                <a:sym typeface="Arial" panose="020B0604020202020204" pitchFamily="34" charset="0"/>
              </a:rPr>
              <a:t>A </a:t>
            </a:r>
            <a:r>
              <a:rPr lang="zh-CN" altLang="en-US" sz="1600" spc="150">
                <a:latin typeface="Arial" panose="020B0604020202020204" pitchFamily="34" charset="0"/>
                <a:ea typeface="微软雅黑" panose="020B0503020204020204" charset="-122"/>
                <a:sym typeface="Arial" panose="020B0604020202020204" pitchFamily="34" charset="0"/>
              </a:rPr>
              <a:t>可以用复平面上坐标为（</a:t>
            </a:r>
            <a:r>
              <a:rPr lang="zh-CN" altLang="en-US" sz="1600" i="1" spc="150">
                <a:latin typeface="方正宋三简体" panose="03000509000000000000" charset="-122"/>
                <a:ea typeface="方正宋三简体" panose="03000509000000000000" charset="-122"/>
                <a:cs typeface="方正宋三简体" panose="03000509000000000000" charset="-122"/>
                <a:sym typeface="Arial" panose="020B0604020202020204" pitchFamily="34" charset="0"/>
              </a:rPr>
              <a:t>a，b</a:t>
            </a:r>
            <a:r>
              <a:rPr lang="zh-CN" altLang="en-US" sz="1600" spc="150">
                <a:latin typeface="Arial" panose="020B0604020202020204" pitchFamily="34" charset="0"/>
                <a:ea typeface="微软雅黑" panose="020B0503020204020204" charset="-122"/>
                <a:sym typeface="Arial" panose="020B0604020202020204" pitchFamily="34" charset="0"/>
              </a:rPr>
              <a:t>）的点来表示，如图 2.1.10 所示。复数 </a:t>
            </a:r>
            <a:r>
              <a:rPr lang="zh-CN" altLang="en-US" sz="1600" i="1" spc="150">
                <a:latin typeface="方正宋三简体" panose="03000509000000000000" charset="-122"/>
                <a:ea typeface="方正宋三简体" panose="03000509000000000000" charset="-122"/>
                <a:sym typeface="Arial" panose="020B0604020202020204" pitchFamily="34" charset="0"/>
              </a:rPr>
              <a:t>A</a:t>
            </a:r>
            <a:r>
              <a:rPr lang="zh-CN" altLang="en-US" sz="1600" spc="150">
                <a:latin typeface="Arial" panose="020B0604020202020204" pitchFamily="34" charset="0"/>
                <a:ea typeface="微软雅黑" panose="020B0503020204020204" charset="-122"/>
                <a:sym typeface="Arial" panose="020B0604020202020204" pitchFamily="34" charset="0"/>
              </a:rPr>
              <a:t> 还可以用原点指向点（</a:t>
            </a:r>
            <a:r>
              <a:rPr lang="zh-CN" altLang="en-US" sz="1600" i="1" spc="150">
                <a:latin typeface="方正宋三简体" panose="03000509000000000000" charset="-122"/>
                <a:ea typeface="方正宋三简体" panose="03000509000000000000" charset="-122"/>
                <a:cs typeface="方正宋三简体" panose="03000509000000000000" charset="-122"/>
                <a:sym typeface="Arial" panose="020B0604020202020204" pitchFamily="34" charset="0"/>
              </a:rPr>
              <a:t>a，b</a:t>
            </a:r>
            <a:r>
              <a:rPr lang="zh-CN" altLang="en-US" sz="1600" spc="150">
                <a:latin typeface="Arial" panose="020B0604020202020204" pitchFamily="34" charset="0"/>
                <a:ea typeface="微软雅黑" panose="020B0503020204020204" charset="-122"/>
                <a:sym typeface="Arial" panose="020B0604020202020204" pitchFamily="34" charset="0"/>
              </a:rPr>
              <a:t>）的矢量来表示，如图 2.1.11所示。该矢量的长度称为复数 </a:t>
            </a:r>
            <a:r>
              <a:rPr lang="zh-CN" altLang="en-US" sz="1600" i="1" spc="150">
                <a:latin typeface="方正宋三简体" panose="03000509000000000000" charset="-122"/>
                <a:ea typeface="方正宋三简体" panose="03000509000000000000" charset="-122"/>
                <a:sym typeface="Arial" panose="020B0604020202020204" pitchFamily="34" charset="0"/>
              </a:rPr>
              <a:t>A </a:t>
            </a:r>
            <a:r>
              <a:rPr lang="zh-CN" altLang="en-US" sz="1600" spc="150">
                <a:latin typeface="Arial" panose="020B0604020202020204" pitchFamily="34" charset="0"/>
                <a:ea typeface="微软雅黑" panose="020B0503020204020204" charset="-122"/>
                <a:sym typeface="Arial" panose="020B0604020202020204" pitchFamily="34" charset="0"/>
              </a:rPr>
              <a:t>的模，记作 |</a:t>
            </a:r>
            <a:r>
              <a:rPr lang="zh-CN" altLang="en-US" sz="1600" i="1" spc="150">
                <a:latin typeface="方正宋三简体" panose="03000509000000000000" charset="-122"/>
                <a:ea typeface="方正宋三简体" panose="03000509000000000000" charset="-122"/>
                <a:sym typeface="Arial" panose="020B0604020202020204" pitchFamily="34" charset="0"/>
              </a:rPr>
              <a:t>A</a:t>
            </a:r>
            <a:r>
              <a:rPr lang="zh-CN" altLang="en-US" sz="1600" spc="150">
                <a:latin typeface="Arial" panose="020B0604020202020204" pitchFamily="34" charset="0"/>
                <a:ea typeface="微软雅黑" panose="020B0503020204020204" charset="-122"/>
                <a:sym typeface="Arial" panose="020B0604020202020204" pitchFamily="34" charset="0"/>
              </a:rPr>
              <a:t>|，且 </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graphicFrame>
        <p:nvGraphicFramePr>
          <p:cNvPr id="2" name="对象 1">
            <a:hlinkClick r:id="" action="ppaction://ole?verb="/>
          </p:cNvPr>
          <p:cNvGraphicFramePr>
            <a:graphicFrameLocks noChangeAspect="1"/>
          </p:cNvGraphicFramePr>
          <p:nvPr/>
        </p:nvGraphicFramePr>
        <p:xfrm>
          <a:off x="2251710" y="3194685"/>
          <a:ext cx="1060450" cy="257175"/>
        </p:xfrm>
        <a:graphic>
          <a:graphicData uri="http://schemas.openxmlformats.org/presentationml/2006/ole">
            <mc:AlternateContent xmlns:mc="http://schemas.openxmlformats.org/markup-compatibility/2006">
              <mc:Choice xmlns:v="urn:schemas-microsoft-com:vml" Requires="v">
                <p:oleObj spid="_x0000_s3073" name="" r:id="rId3" imgW="1308100" imgH="316865" progId="Equation.KSEE3">
                  <p:embed/>
                </p:oleObj>
              </mc:Choice>
              <mc:Fallback>
                <p:oleObj name="" r:id="rId3" imgW="1308100" imgH="316865" progId="Equation.KSEE3">
                  <p:embed/>
                  <p:pic>
                    <p:nvPicPr>
                      <p:cNvPr id="0" name="图片 3072"/>
                      <p:cNvPicPr/>
                      <p:nvPr/>
                    </p:nvPicPr>
                    <p:blipFill>
                      <a:blip r:embed="rId4"/>
                      <a:stretch>
                        <a:fillRect/>
                      </a:stretch>
                    </p:blipFill>
                    <p:spPr>
                      <a:xfrm>
                        <a:off x="2251710" y="3194685"/>
                        <a:ext cx="1060450" cy="257175"/>
                      </a:xfrm>
                      <a:prstGeom prst="rect">
                        <a:avLst/>
                      </a:prstGeom>
                    </p:spPr>
                  </p:pic>
                </p:oleObj>
              </mc:Fallback>
            </mc:AlternateContent>
          </a:graphicData>
        </a:graphic>
      </p:graphicFrame>
      <p:pic>
        <p:nvPicPr>
          <p:cNvPr id="3" name="图片 2"/>
          <p:cNvPicPr>
            <a:picLocks noChangeAspect="1"/>
          </p:cNvPicPr>
          <p:nvPr/>
        </p:nvPicPr>
        <p:blipFill>
          <a:blip r:embed="rId5"/>
          <a:stretch>
            <a:fillRect/>
          </a:stretch>
        </p:blipFill>
        <p:spPr>
          <a:xfrm>
            <a:off x="1744345" y="3924935"/>
            <a:ext cx="9076690" cy="230187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79" y="926140"/>
            <a:ext cx="11083876" cy="1007749"/>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pic>
        <p:nvPicPr>
          <p:cNvPr id="4" name="图片 3"/>
          <p:cNvPicPr>
            <a:picLocks noChangeAspect="1"/>
          </p:cNvPicPr>
          <p:nvPr/>
        </p:nvPicPr>
        <p:blipFill>
          <a:blip r:embed="rId2"/>
          <a:stretch>
            <a:fillRect/>
          </a:stretch>
        </p:blipFill>
        <p:spPr>
          <a:xfrm>
            <a:off x="2896235" y="2155825"/>
            <a:ext cx="5869940" cy="3193415"/>
          </a:xfrm>
          <a:prstGeom prst="rect">
            <a:avLst/>
          </a:prstGeom>
        </p:spPr>
      </p:pic>
      <p:pic>
        <p:nvPicPr>
          <p:cNvPr id="5" name="图片 4"/>
          <p:cNvPicPr>
            <a:picLocks noChangeAspect="1"/>
          </p:cNvPicPr>
          <p:nvPr/>
        </p:nvPicPr>
        <p:blipFill>
          <a:blip r:embed="rId3"/>
          <a:stretch>
            <a:fillRect/>
          </a:stretch>
        </p:blipFill>
        <p:spPr>
          <a:xfrm>
            <a:off x="2543810" y="5622925"/>
            <a:ext cx="8151495" cy="919480"/>
          </a:xfrm>
          <a:prstGeom prst="rect">
            <a:avLst/>
          </a:prstGeom>
        </p:spPr>
      </p:pic>
      <p:grpSp>
        <p:nvGrpSpPr>
          <p:cNvPr id="6" name="组合 5"/>
          <p:cNvGrpSpPr/>
          <p:nvPr/>
        </p:nvGrpSpPr>
        <p:grpSpPr>
          <a:xfrm>
            <a:off x="389890" y="92075"/>
            <a:ext cx="11418570" cy="6581140"/>
            <a:chOff x="614" y="145"/>
            <a:chExt cx="17982" cy="10364"/>
          </a:xfrm>
        </p:grpSpPr>
        <p:sp>
          <p:nvSpPr>
            <p:cNvPr id="7" name="矩形 6"/>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79" y="926140"/>
            <a:ext cx="11083876" cy="1007749"/>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2"/>
            </p:custDataLst>
          </p:nvPr>
        </p:nvSpPr>
        <p:spPr bwMode="auto">
          <a:xfrm>
            <a:off x="812165" y="1986915"/>
            <a:ext cx="10008870" cy="340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50000"/>
              </a:lnSpc>
            </a:pP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2. 复数的运算。</a:t>
            </a: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（1）复数的加减。进行复数相加（或相减），要先把复数化为代数形式。设有两个复数</a:t>
            </a:r>
            <a:r>
              <a:rPr lang="en-US" altLang="zh-CN" i="1" spc="150">
                <a:latin typeface="微软雅黑" panose="020B0503020204020204" charset="-122"/>
                <a:ea typeface="微软雅黑" panose="020B0503020204020204" charset="-122"/>
                <a:cs typeface="微软雅黑" panose="020B0503020204020204" charset="-122"/>
                <a:sym typeface="Arial" panose="020B0604020202020204" pitchFamily="34" charset="0"/>
              </a:rPr>
              <a:t>A</a:t>
            </a:r>
            <a:r>
              <a:rPr lang="en-US" altLang="zh-CN" i="1" spc="150" baseline="-25000">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en-US" altLang="zh-CN"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i="1" spc="150">
                <a:latin typeface="微软雅黑" panose="020B0503020204020204" charset="-122"/>
                <a:ea typeface="微软雅黑" panose="020B0503020204020204" charset="-122"/>
                <a:cs typeface="微软雅黑" panose="020B0503020204020204" charset="-122"/>
                <a:sym typeface="Arial" panose="020B0604020202020204" pitchFamily="34" charset="0"/>
              </a:rPr>
              <a:t>a</a:t>
            </a:r>
            <a:r>
              <a:rPr lang="en-US" altLang="zh-CN" i="1" spc="150" baseline="-25000">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lang="en-US" altLang="zh-CN"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i="1" spc="150">
                <a:latin typeface="微软雅黑" panose="020B0503020204020204" charset="-122"/>
                <a:ea typeface="微软雅黑" panose="020B0503020204020204" charset="-122"/>
                <a:cs typeface="微软雅黑" panose="020B0503020204020204" charset="-122"/>
                <a:sym typeface="Arial" panose="020B0604020202020204" pitchFamily="34" charset="0"/>
              </a:rPr>
              <a:t>jb</a:t>
            </a:r>
            <a:r>
              <a:rPr lang="en-US" altLang="zh-CN" i="1" spc="150" baseline="-25000">
                <a:latin typeface="微软雅黑" panose="020B0503020204020204" charset="-122"/>
                <a:ea typeface="微软雅黑" panose="020B0503020204020204" charset="-122"/>
                <a:cs typeface="微软雅黑" panose="020B0503020204020204" charset="-122"/>
                <a:sym typeface="Arial" panose="020B0604020202020204" pitchFamily="34" charset="0"/>
              </a:rPr>
              <a:t>1 </a:t>
            </a: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和</a:t>
            </a:r>
            <a:r>
              <a:rPr lang="en-US" altLang="zh-CN" i="1" spc="150">
                <a:latin typeface="微软雅黑" panose="020B0503020204020204" charset="-122"/>
                <a:ea typeface="微软雅黑" panose="020B0503020204020204" charset="-122"/>
                <a:cs typeface="微软雅黑" panose="020B0503020204020204" charset="-122"/>
                <a:sym typeface="Arial" panose="020B0604020202020204" pitchFamily="34" charset="0"/>
              </a:rPr>
              <a:t>A</a:t>
            </a:r>
            <a:r>
              <a:rPr lang="en-US" altLang="zh-CN" i="1" spc="150" baseline="-25000">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en-US" altLang="zh-CN"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i="1" spc="150">
                <a:latin typeface="微软雅黑" panose="020B0503020204020204" charset="-122"/>
                <a:ea typeface="微软雅黑" panose="020B0503020204020204" charset="-122"/>
                <a:cs typeface="微软雅黑" panose="020B0503020204020204" charset="-122"/>
                <a:sym typeface="Arial" panose="020B0604020202020204" pitchFamily="34" charset="0"/>
              </a:rPr>
              <a:t>a</a:t>
            </a:r>
            <a:r>
              <a:rPr lang="en-US" altLang="zh-CN" i="1" spc="150" baseline="-25000">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en-US" altLang="zh-CN"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en-US" altLang="zh-CN" i="1" spc="150">
                <a:latin typeface="微软雅黑" panose="020B0503020204020204" charset="-122"/>
                <a:ea typeface="微软雅黑" panose="020B0503020204020204" charset="-122"/>
                <a:cs typeface="微软雅黑" panose="020B0503020204020204" charset="-122"/>
                <a:sym typeface="Arial" panose="020B0604020202020204" pitchFamily="34" charset="0"/>
              </a:rPr>
              <a:t>jb</a:t>
            </a:r>
            <a:r>
              <a:rPr lang="en-US" altLang="zh-CN" i="1" spc="150" baseline="-25000">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lang="zh-CN" altLang="en-US" i="1" spc="15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则</a:t>
            </a: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aphicFrame>
        <p:nvGraphicFramePr>
          <p:cNvPr id="4" name="对象 3">
            <a:hlinkClick r:id="" action="ppaction://ole?verb="/>
          </p:cNvPr>
          <p:cNvGraphicFramePr>
            <a:graphicFrameLocks noChangeAspect="1"/>
          </p:cNvGraphicFramePr>
          <p:nvPr/>
        </p:nvGraphicFramePr>
        <p:xfrm>
          <a:off x="3360420" y="3346450"/>
          <a:ext cx="5181600" cy="304800"/>
        </p:xfrm>
        <a:graphic>
          <a:graphicData uri="http://schemas.openxmlformats.org/presentationml/2006/ole">
            <mc:AlternateContent xmlns:mc="http://schemas.openxmlformats.org/markup-compatibility/2006">
              <mc:Choice xmlns:v="urn:schemas-microsoft-com:vml" Requires="v">
                <p:oleObj spid="_x0000_s4097" name="" r:id="rId3" imgW="5181600" imgH="304800" progId="Equation.KSEE3">
                  <p:embed/>
                </p:oleObj>
              </mc:Choice>
              <mc:Fallback>
                <p:oleObj name="" r:id="rId3" imgW="5181600" imgH="304800" progId="Equation.KSEE3">
                  <p:embed/>
                  <p:pic>
                    <p:nvPicPr>
                      <p:cNvPr id="0" name="图片 4096"/>
                      <p:cNvPicPr/>
                      <p:nvPr/>
                    </p:nvPicPr>
                    <p:blipFill>
                      <a:blip r:embed="rId4"/>
                      <a:stretch>
                        <a:fillRect/>
                      </a:stretch>
                    </p:blipFill>
                    <p:spPr>
                      <a:xfrm>
                        <a:off x="3360420" y="3346450"/>
                        <a:ext cx="5181600" cy="304800"/>
                      </a:xfrm>
                      <a:prstGeom prst="rect">
                        <a:avLst/>
                      </a:prstGeom>
                    </p:spPr>
                  </p:pic>
                </p:oleObj>
              </mc:Fallback>
            </mc:AlternateContent>
          </a:graphicData>
        </a:graphic>
      </p:graphicFrame>
      <p:sp>
        <p:nvSpPr>
          <p:cNvPr id="5" name="文本框 4"/>
          <p:cNvSpPr txBox="1"/>
          <p:nvPr/>
        </p:nvSpPr>
        <p:spPr>
          <a:xfrm>
            <a:off x="605790" y="4011295"/>
            <a:ext cx="5831205" cy="2168525"/>
          </a:xfrm>
          <a:prstGeom prst="rect">
            <a:avLst/>
          </a:prstGeom>
        </p:spPr>
        <p:txBody>
          <a:bodyPr wrap="square">
            <a:spAutoFit/>
          </a:bodyPr>
          <a:p>
            <a:pPr algn="just">
              <a:lnSpc>
                <a:spcPct val="150000"/>
              </a:lnSpc>
            </a:pPr>
            <a:r>
              <a:rPr lang="zh-CN" altLang="en-US">
                <a:solidFill>
                  <a:srgbClr val="231F20"/>
                </a:solidFill>
                <a:latin typeface="微软雅黑" panose="020B0503020204020204" charset="-122"/>
                <a:ea typeface="微软雅黑" panose="020B0503020204020204" charset="-122"/>
                <a:cs typeface="微软雅黑" panose="020B0503020204020204" charset="-122"/>
              </a:rPr>
              <a:t>即复数的加减运算就是把它们的实部和虚部分别相 加减。复数相加减也可以在复平面上进行。两个复数 相加的运算在复平面上是符合平行四边形的求和法则 的；两个复数相减时，可先作出（</a:t>
            </a:r>
            <a:r>
              <a:rPr lang="en-US" altLang="zh-CN">
                <a:solidFill>
                  <a:srgbClr val="231F20"/>
                </a:solidFill>
                <a:latin typeface="方正宋三简体" panose="03000509000000000000" charset="-122"/>
                <a:ea typeface="方正宋三简体" panose="03000509000000000000" charset="-122"/>
                <a:cs typeface="微软雅黑" panose="020B0503020204020204" charset="-122"/>
              </a:rPr>
              <a:t>−</a:t>
            </a:r>
            <a:r>
              <a:rPr lang="en-US" altLang="zh-CN" i="1">
                <a:solidFill>
                  <a:srgbClr val="231F20"/>
                </a:solidFill>
                <a:latin typeface="方正宋三简体" panose="03000509000000000000" charset="-122"/>
                <a:ea typeface="方正宋三简体" panose="03000509000000000000" charset="-122"/>
                <a:cs typeface="微软雅黑" panose="020B0503020204020204" charset="-122"/>
              </a:rPr>
              <a:t>A</a:t>
            </a:r>
            <a:r>
              <a:rPr lang="en-US" altLang="zh-CN" baseline="-25000">
                <a:solidFill>
                  <a:srgbClr val="231F20"/>
                </a:solidFill>
                <a:latin typeface="方正宋三简体" panose="03000509000000000000" charset="-122"/>
                <a:ea typeface="方正宋三简体" panose="03000509000000000000" charset="-122"/>
                <a:cs typeface="微软雅黑" panose="020B0503020204020204" charset="-122"/>
              </a:rPr>
              <a:t>2</a:t>
            </a:r>
            <a:r>
              <a:rPr lang="zh-CN" altLang="en-US">
                <a:solidFill>
                  <a:srgbClr val="231F20"/>
                </a:solidFill>
                <a:latin typeface="微软雅黑" panose="020B0503020204020204" charset="-122"/>
                <a:ea typeface="微软雅黑" panose="020B0503020204020204" charset="-122"/>
                <a:cs typeface="微软雅黑" panose="020B0503020204020204" charset="-122"/>
              </a:rPr>
              <a:t>）矢量，然后把</a:t>
            </a:r>
            <a:r>
              <a:rPr lang="en-US" altLang="zh-CN" i="1">
                <a:solidFill>
                  <a:srgbClr val="231F20"/>
                </a:solidFill>
                <a:latin typeface="方正宋三简体" panose="03000509000000000000" charset="-122"/>
                <a:ea typeface="方正宋三简体" panose="03000509000000000000" charset="-122"/>
                <a:cs typeface="微软雅黑" panose="020B0503020204020204" charset="-122"/>
              </a:rPr>
              <a:t>A</a:t>
            </a:r>
            <a:r>
              <a:rPr lang="en-US" altLang="zh-CN" i="1" baseline="-25000">
                <a:solidFill>
                  <a:srgbClr val="231F20"/>
                </a:solidFill>
                <a:latin typeface="方正宋三简体" panose="03000509000000000000" charset="-122"/>
                <a:ea typeface="方正宋三简体" panose="03000509000000000000" charset="-122"/>
                <a:cs typeface="微软雅黑" panose="020B0503020204020204" charset="-122"/>
              </a:rPr>
              <a:t>1</a:t>
            </a:r>
            <a:r>
              <a:rPr lang="en-US" altLang="zh-CN">
                <a:solidFill>
                  <a:srgbClr val="231F20"/>
                </a:solidFill>
                <a:latin typeface="方正宋三简体" panose="03000509000000000000" charset="-122"/>
                <a:ea typeface="方正宋三简体" panose="03000509000000000000" charset="-122"/>
                <a:cs typeface="微软雅黑" panose="020B0503020204020204" charset="-122"/>
              </a:rPr>
              <a:t>+(-</a:t>
            </a:r>
            <a:r>
              <a:rPr lang="en-US" altLang="zh-CN" i="1">
                <a:solidFill>
                  <a:srgbClr val="231F20"/>
                </a:solidFill>
                <a:latin typeface="方正宋三简体" panose="03000509000000000000" charset="-122"/>
                <a:ea typeface="方正宋三简体" panose="03000509000000000000" charset="-122"/>
                <a:cs typeface="微软雅黑" panose="020B0503020204020204" charset="-122"/>
              </a:rPr>
              <a:t>A</a:t>
            </a:r>
            <a:r>
              <a:rPr lang="en-US" altLang="zh-CN" i="1" baseline="-25000">
                <a:solidFill>
                  <a:srgbClr val="231F20"/>
                </a:solidFill>
                <a:latin typeface="方正宋三简体" panose="03000509000000000000" charset="-122"/>
                <a:ea typeface="方正宋三简体" panose="03000509000000000000" charset="-122"/>
                <a:cs typeface="微软雅黑" panose="020B0503020204020204" charset="-122"/>
              </a:rPr>
              <a:t>2</a:t>
            </a:r>
            <a:r>
              <a:rPr lang="en-US" altLang="zh-CN">
                <a:solidFill>
                  <a:srgbClr val="231F20"/>
                </a:solidFill>
                <a:latin typeface="方正宋三简体" panose="03000509000000000000" charset="-122"/>
                <a:ea typeface="方正宋三简体" panose="03000509000000000000" charset="-122"/>
                <a:cs typeface="微软雅黑" panose="020B0503020204020204" charset="-122"/>
              </a:rPr>
              <a:t>)</a:t>
            </a:r>
            <a:r>
              <a:rPr lang="zh-CN" altLang="en-US">
                <a:solidFill>
                  <a:srgbClr val="231F20"/>
                </a:solidFill>
                <a:latin typeface="微软雅黑" panose="020B0503020204020204" charset="-122"/>
                <a:ea typeface="微软雅黑" panose="020B0503020204020204" charset="-122"/>
                <a:cs typeface="微软雅黑" panose="020B0503020204020204" charset="-122"/>
              </a:rPr>
              <a:t>用平行四边形法则相加。如图 </a:t>
            </a:r>
            <a:r>
              <a:rPr lang="en-US" altLang="zh-CN">
                <a:solidFill>
                  <a:srgbClr val="231F20"/>
                </a:solidFill>
                <a:latin typeface="微软雅黑" panose="020B0503020204020204" charset="-122"/>
                <a:ea typeface="微软雅黑" panose="020B0503020204020204" charset="-122"/>
                <a:cs typeface="微软雅黑" panose="020B0503020204020204" charset="-122"/>
              </a:rPr>
              <a:t>2.1.12 </a:t>
            </a:r>
            <a:r>
              <a:rPr lang="zh-CN" altLang="en-US">
                <a:solidFill>
                  <a:srgbClr val="231F20"/>
                </a:solidFill>
                <a:latin typeface="微软雅黑" panose="020B0503020204020204" charset="-122"/>
                <a:ea typeface="微软雅黑" panose="020B0503020204020204" charset="-122"/>
                <a:cs typeface="微软雅黑" panose="020B0503020204020204" charset="-122"/>
              </a:rPr>
              <a:t>所示。</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5"/>
          <a:stretch>
            <a:fillRect/>
          </a:stretch>
        </p:blipFill>
        <p:spPr>
          <a:xfrm>
            <a:off x="6579870" y="3778885"/>
            <a:ext cx="3171825" cy="2872740"/>
          </a:xfrm>
          <a:prstGeom prst="rect">
            <a:avLst/>
          </a:prstGeom>
        </p:spPr>
      </p:pic>
      <p:grpSp>
        <p:nvGrpSpPr>
          <p:cNvPr id="7" name="组合 6"/>
          <p:cNvGrpSpPr/>
          <p:nvPr/>
        </p:nvGrpSpPr>
        <p:grpSpPr>
          <a:xfrm>
            <a:off x="389890" y="92075"/>
            <a:ext cx="11418570" cy="6581140"/>
            <a:chOff x="614" y="145"/>
            <a:chExt cx="17982" cy="10364"/>
          </a:xfrm>
        </p:grpSpPr>
        <p:sp>
          <p:nvSpPr>
            <p:cNvPr id="8" name="矩形 7"/>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79" y="926140"/>
            <a:ext cx="11083876" cy="1007749"/>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nvPicPr>
        <p:blipFill>
          <a:blip r:embed="rId2"/>
          <a:stretch>
            <a:fillRect/>
          </a:stretch>
        </p:blipFill>
        <p:spPr>
          <a:xfrm>
            <a:off x="9024620" y="2058670"/>
            <a:ext cx="2273935" cy="331470"/>
          </a:xfrm>
          <a:prstGeom prst="rect">
            <a:avLst/>
          </a:prstGeom>
        </p:spPr>
      </p:pic>
      <p:grpSp>
        <p:nvGrpSpPr>
          <p:cNvPr id="11" name="组合 10"/>
          <p:cNvGrpSpPr/>
          <p:nvPr/>
        </p:nvGrpSpPr>
        <p:grpSpPr>
          <a:xfrm>
            <a:off x="812165" y="1986915"/>
            <a:ext cx="10008870" cy="3884930"/>
            <a:chOff x="1279" y="3129"/>
            <a:chExt cx="15762" cy="6118"/>
          </a:xfrm>
        </p:grpSpPr>
        <p:sp>
          <p:nvSpPr>
            <p:cNvPr id="43" name="矩形 42"/>
            <p:cNvSpPr/>
            <p:nvPr>
              <p:custDataLst>
                <p:tags r:id="rId3"/>
              </p:custDataLst>
            </p:nvPr>
          </p:nvSpPr>
          <p:spPr bwMode="auto">
            <a:xfrm>
              <a:off x="1279" y="3129"/>
              <a:ext cx="15762" cy="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50000"/>
                </a:lnSpc>
              </a:pP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（2）复数的乘除。复数的乘除运算，一般采用指数的形式。设有两个复数</a:t>
              </a: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和</a:t>
              </a:r>
              <a:r>
                <a:rPr lang="en-US" altLang="zh-CN" spc="150">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则</a:t>
              </a: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即复数相乘时，将模相乘，辐角相加；复数相除时，将模相除，辐角相减。</a:t>
              </a: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（3）复数相等和共轭复数。若两个复数的模相等，辐角也相等；或实部和虚部分别相等，称两个复数相等。设</a:t>
              </a: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若两个复数的实部相等，虚部大小相等但异号，称为共轭复数。与 A 共轭的复数记作</a:t>
              </a:r>
              <a:r>
                <a:rPr lang="zh-CN" altLang="en-US" i="1" spc="15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 A</a:t>
              </a:r>
              <a:r>
                <a:rPr lang="zh-CN" altLang="en-US" i="1" spc="150" baseline="30000">
                  <a:latin typeface="方正宋三简体" panose="03000509000000000000" charset="-122"/>
                  <a:ea typeface="方正宋三简体" panose="03000509000000000000" charset="-122"/>
                  <a:cs typeface="微软雅黑" panose="020B0503020204020204" charset="-122"/>
                  <a:sym typeface="Arial" panose="020B0604020202020204" pitchFamily="34" charset="0"/>
                </a:rPr>
                <a:t>*</a:t>
              </a:r>
              <a:r>
                <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endParaRPr lang="zh-CN" altLang="en-US" spc="15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7" name="图片 6"/>
            <p:cNvPicPr>
              <a:picLocks noChangeAspect="1"/>
            </p:cNvPicPr>
            <p:nvPr/>
          </p:nvPicPr>
          <p:blipFill>
            <a:blip r:embed="rId4"/>
            <a:stretch>
              <a:fillRect/>
            </a:stretch>
          </p:blipFill>
          <p:spPr>
            <a:xfrm>
              <a:off x="1782" y="3764"/>
              <a:ext cx="4350" cy="705"/>
            </a:xfrm>
            <a:prstGeom prst="rect">
              <a:avLst/>
            </a:prstGeom>
          </p:spPr>
        </p:pic>
        <p:pic>
          <p:nvPicPr>
            <p:cNvPr id="8" name="图片 7"/>
            <p:cNvPicPr>
              <a:picLocks noChangeAspect="1"/>
            </p:cNvPicPr>
            <p:nvPr/>
          </p:nvPicPr>
          <p:blipFill>
            <a:blip r:embed="rId5"/>
            <a:stretch>
              <a:fillRect/>
            </a:stretch>
          </p:blipFill>
          <p:spPr>
            <a:xfrm>
              <a:off x="6657" y="4469"/>
              <a:ext cx="3938" cy="1669"/>
            </a:xfrm>
            <a:prstGeom prst="rect">
              <a:avLst/>
            </a:prstGeom>
          </p:spPr>
        </p:pic>
        <p:pic>
          <p:nvPicPr>
            <p:cNvPr id="9" name="图片 8"/>
            <p:cNvPicPr>
              <a:picLocks noChangeAspect="1"/>
            </p:cNvPicPr>
            <p:nvPr/>
          </p:nvPicPr>
          <p:blipFill>
            <a:blip r:embed="rId6"/>
            <a:stretch>
              <a:fillRect/>
            </a:stretch>
          </p:blipFill>
          <p:spPr>
            <a:xfrm>
              <a:off x="5073" y="7755"/>
              <a:ext cx="8175" cy="540"/>
            </a:xfrm>
            <a:prstGeom prst="rect">
              <a:avLst/>
            </a:prstGeom>
          </p:spPr>
        </p:pic>
        <p:pic>
          <p:nvPicPr>
            <p:cNvPr id="10" name="图片 9"/>
            <p:cNvPicPr>
              <a:picLocks noChangeAspect="1"/>
            </p:cNvPicPr>
            <p:nvPr/>
          </p:nvPicPr>
          <p:blipFill>
            <a:blip r:embed="rId7"/>
            <a:stretch>
              <a:fillRect/>
            </a:stretch>
          </p:blipFill>
          <p:spPr>
            <a:xfrm>
              <a:off x="4087" y="8497"/>
              <a:ext cx="10125" cy="750"/>
            </a:xfrm>
            <a:prstGeom prst="rect">
              <a:avLst/>
            </a:prstGeom>
          </p:spPr>
        </p:pic>
      </p:grpSp>
      <p:grpSp>
        <p:nvGrpSpPr>
          <p:cNvPr id="12" name="组合 11"/>
          <p:cNvGrpSpPr/>
          <p:nvPr/>
        </p:nvGrpSpPr>
        <p:grpSpPr>
          <a:xfrm>
            <a:off x="389890" y="92075"/>
            <a:ext cx="11418570" cy="6581140"/>
            <a:chOff x="614" y="145"/>
            <a:chExt cx="17982" cy="10364"/>
          </a:xfrm>
        </p:grpSpPr>
        <p:sp>
          <p:nvSpPr>
            <p:cNvPr id="14" name="矩形 13"/>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矩形 14"/>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79" y="926140"/>
            <a:ext cx="11083876" cy="1007749"/>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2"/>
          <a:stretch>
            <a:fillRect/>
          </a:stretch>
        </p:blipFill>
        <p:spPr>
          <a:xfrm>
            <a:off x="1277620" y="2058670"/>
            <a:ext cx="9846945" cy="4678045"/>
          </a:xfrm>
          <a:prstGeom prst="rect">
            <a:avLst/>
          </a:prstGeom>
        </p:spPr>
      </p:pic>
      <p:grpSp>
        <p:nvGrpSpPr>
          <p:cNvPr id="4" name="组合 3"/>
          <p:cNvGrpSpPr/>
          <p:nvPr/>
        </p:nvGrpSpPr>
        <p:grpSpPr>
          <a:xfrm>
            <a:off x="389890" y="92075"/>
            <a:ext cx="11418570" cy="6581140"/>
            <a:chOff x="614" y="145"/>
            <a:chExt cx="17982" cy="10364"/>
          </a:xfrm>
        </p:grpSpPr>
        <p:sp>
          <p:nvSpPr>
            <p:cNvPr id="5" name="矩形 4"/>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0" name="任意多边形 39"/>
          <p:cNvSpPr/>
          <p:nvPr>
            <p:custDataLst>
              <p:tags r:id="rId1"/>
            </p:custDataLst>
          </p:nvPr>
        </p:nvSpPr>
        <p:spPr bwMode="auto">
          <a:xfrm flipH="1">
            <a:off x="659130" y="979170"/>
            <a:ext cx="11083925" cy="488950"/>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2700">
            <a:no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nvPicPr>
        <p:blipFill>
          <a:blip r:embed="rId2"/>
          <a:stretch>
            <a:fillRect/>
          </a:stretch>
        </p:blipFill>
        <p:spPr>
          <a:xfrm>
            <a:off x="2912745" y="1493520"/>
            <a:ext cx="6850380" cy="5112385"/>
          </a:xfrm>
          <a:prstGeom prst="rect">
            <a:avLst/>
          </a:prstGeom>
        </p:spPr>
      </p:pic>
      <p:grpSp>
        <p:nvGrpSpPr>
          <p:cNvPr id="4" name="组合 3"/>
          <p:cNvGrpSpPr/>
          <p:nvPr/>
        </p:nvGrpSpPr>
        <p:grpSpPr>
          <a:xfrm>
            <a:off x="389890" y="92075"/>
            <a:ext cx="11418570" cy="6581140"/>
            <a:chOff x="614" y="145"/>
            <a:chExt cx="17982" cy="10364"/>
          </a:xfrm>
        </p:grpSpPr>
        <p:sp>
          <p:nvSpPr>
            <p:cNvPr id="5" name="矩形 4"/>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四、正弦量的常用表示法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pic>
        <p:nvPicPr>
          <p:cNvPr id="2" name="图片 1"/>
          <p:cNvPicPr>
            <a:picLocks noChangeAspect="1"/>
          </p:cNvPicPr>
          <p:nvPr/>
        </p:nvPicPr>
        <p:blipFill>
          <a:blip r:embed="rId1"/>
          <a:stretch>
            <a:fillRect/>
          </a:stretch>
        </p:blipFill>
        <p:spPr>
          <a:xfrm>
            <a:off x="2259330" y="944245"/>
            <a:ext cx="7905750" cy="4876800"/>
          </a:xfrm>
          <a:prstGeom prst="rect">
            <a:avLst/>
          </a:prstGeom>
        </p:spPr>
      </p:pic>
      <p:pic>
        <p:nvPicPr>
          <p:cNvPr id="4" name="图片 3"/>
          <p:cNvPicPr>
            <a:picLocks noChangeAspect="1"/>
          </p:cNvPicPr>
          <p:nvPr/>
        </p:nvPicPr>
        <p:blipFill>
          <a:blip r:embed="rId2"/>
          <a:stretch>
            <a:fillRect/>
          </a:stretch>
        </p:blipFill>
        <p:spPr>
          <a:xfrm>
            <a:off x="3245485" y="5942330"/>
            <a:ext cx="5793105" cy="663575"/>
          </a:xfrm>
          <a:prstGeom prst="rect">
            <a:avLst/>
          </a:prstGeom>
        </p:spPr>
      </p:pic>
      <p:grpSp>
        <p:nvGrpSpPr>
          <p:cNvPr id="5" name="组合 4"/>
          <p:cNvGrpSpPr/>
          <p:nvPr/>
        </p:nvGrpSpPr>
        <p:grpSpPr>
          <a:xfrm>
            <a:off x="389890" y="92075"/>
            <a:ext cx="11418570" cy="6581140"/>
            <a:chOff x="614" y="145"/>
            <a:chExt cx="17982" cy="10364"/>
          </a:xfrm>
        </p:grpSpPr>
        <p:sp>
          <p:nvSpPr>
            <p:cNvPr id="6" name="矩形 5"/>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72"/>
          <p:cNvSpPr/>
          <p:nvPr/>
        </p:nvSpPr>
        <p:spPr>
          <a:xfrm flipV="1">
            <a:off x="1381249" y="-8580"/>
            <a:ext cx="7569758" cy="6866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4C4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a:cs typeface="+mn-ea"/>
            </a:endParaRPr>
          </a:p>
        </p:txBody>
      </p:sp>
      <p:sp>
        <p:nvSpPr>
          <p:cNvPr id="32" name="任意多边形 28"/>
          <p:cNvSpPr/>
          <p:nvPr/>
        </p:nvSpPr>
        <p:spPr>
          <a:xfrm>
            <a:off x="0" y="0"/>
            <a:ext cx="4537276" cy="6875362"/>
          </a:xfrm>
          <a:custGeom>
            <a:avLst/>
            <a:gdLst>
              <a:gd name="connsiteX0" fmla="*/ 0 w 4537276"/>
              <a:gd name="connsiteY0" fmla="*/ 0 h 6875362"/>
              <a:gd name="connsiteX1" fmla="*/ 1134319 w 4537276"/>
              <a:gd name="connsiteY1" fmla="*/ 0 h 6875362"/>
              <a:gd name="connsiteX2" fmla="*/ 4537276 w 4537276"/>
              <a:gd name="connsiteY2" fmla="*/ 3402957 h 6875362"/>
              <a:gd name="connsiteX3" fmla="*/ 1122744 w 4537276"/>
              <a:gd name="connsiteY3" fmla="*/ 6875362 h 6875362"/>
              <a:gd name="connsiteX4" fmla="*/ 0 w 4537276"/>
              <a:gd name="connsiteY4" fmla="*/ 6875362 h 68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7276" h="6875362">
                <a:moveTo>
                  <a:pt x="0" y="0"/>
                </a:moveTo>
                <a:lnTo>
                  <a:pt x="1134319" y="0"/>
                </a:lnTo>
                <a:lnTo>
                  <a:pt x="4537276" y="3402957"/>
                </a:lnTo>
                <a:lnTo>
                  <a:pt x="1122744" y="6875362"/>
                </a:lnTo>
                <a:lnTo>
                  <a:pt x="0" y="6875362"/>
                </a:lnTo>
                <a:close/>
              </a:path>
            </a:pathLst>
          </a:custGeom>
          <a:blipFill dpi="0" rotWithShape="1">
            <a:blip r:embed="rId1"/>
            <a:srcRect/>
            <a:stretch>
              <a:fillRect l="-86311" t="-11555" r="-77635" b="-4569"/>
            </a:stretch>
          </a:blip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33" name="任意多边形 30"/>
          <p:cNvSpPr/>
          <p:nvPr/>
        </p:nvSpPr>
        <p:spPr>
          <a:xfrm>
            <a:off x="2268637" y="1"/>
            <a:ext cx="5602147" cy="2806014"/>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9140"/>
          </a:solidFill>
          <a:ln w="38100">
            <a:noFill/>
          </a:ln>
          <a:effectLst>
            <a:outerShdw blurRad="63500" algn="ctr" rotWithShape="0">
              <a:prstClr val="black">
                <a:alpha val="40000"/>
              </a:prstClr>
            </a:outerShdw>
          </a:effectLst>
        </p:spPr>
        <p:txBody>
          <a:bodyPr anchor="ctr"/>
          <a:lstStyle/>
          <a:p>
            <a:pPr algn="ctr"/>
            <a:endParaRPr lang="zh-CN" altLang="en-US">
              <a:solidFill>
                <a:srgbClr val="000000"/>
              </a:solidFill>
              <a:cs typeface="+mn-ea"/>
            </a:endParaRPr>
          </a:p>
        </p:txBody>
      </p:sp>
      <p:sp>
        <p:nvSpPr>
          <p:cNvPr id="34" name="任意多边形 30"/>
          <p:cNvSpPr/>
          <p:nvPr/>
        </p:nvSpPr>
        <p:spPr>
          <a:xfrm>
            <a:off x="1400457" y="1"/>
            <a:ext cx="3304530" cy="1655179"/>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4C41"/>
          </a:solid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44" name="文本框 43"/>
          <p:cNvSpPr txBox="1"/>
          <p:nvPr/>
        </p:nvSpPr>
        <p:spPr>
          <a:xfrm>
            <a:off x="5817235" y="3297555"/>
            <a:ext cx="5549265" cy="2584450"/>
          </a:xfrm>
          <a:prstGeom prst="rect">
            <a:avLst/>
          </a:prstGeom>
          <a:noFill/>
        </p:spPr>
        <p:txBody>
          <a:bodyPr wrap="square" rtlCol="0">
            <a:spAutoFit/>
            <a:scene3d>
              <a:camera prst="orthographicFront"/>
              <a:lightRig rig="threePt" dir="t"/>
            </a:scene3d>
            <a:sp3d contourW="12700"/>
          </a:bodyPr>
          <a:lstStyle/>
          <a:p>
            <a:pPr>
              <a:defRPr/>
            </a:pPr>
            <a:r>
              <a:rPr lang="zh-CN" altLang="en-US" sz="5400" b="1" dirty="0">
                <a:latin typeface="思源黑体 CN Bold" panose="020B0800000000000000" pitchFamily="34" charset="-122"/>
                <a:ea typeface="思源黑体 CN Bold" panose="020B0800000000000000" pitchFamily="34" charset="-122"/>
                <a:cs typeface="+mn-ea"/>
              </a:rPr>
              <a:t>模块二　</a:t>
            </a:r>
            <a:endParaRPr lang="zh-CN" altLang="en-US" sz="5400" b="1" dirty="0">
              <a:latin typeface="思源黑体 CN Bold" panose="020B0800000000000000" pitchFamily="34" charset="-122"/>
              <a:ea typeface="思源黑体 CN Bold" panose="020B0800000000000000" pitchFamily="34" charset="-122"/>
              <a:cs typeface="+mn-ea"/>
            </a:endParaRPr>
          </a:p>
          <a:p>
            <a:pPr>
              <a:defRPr/>
            </a:pPr>
            <a:r>
              <a:rPr lang="zh-CN" altLang="en-US" sz="5400" b="1" dirty="0">
                <a:latin typeface="思源黑体 CN Bold" panose="020B0800000000000000" pitchFamily="34" charset="-122"/>
                <a:ea typeface="思源黑体 CN Bold" panose="020B0800000000000000" pitchFamily="34" charset="-122"/>
                <a:cs typeface="+mn-ea"/>
              </a:rPr>
              <a:t>正弦交流电路及其应用</a:t>
            </a:r>
            <a:endParaRPr lang="zh-CN" altLang="en-US" sz="5400" b="1" dirty="0">
              <a:solidFill>
                <a:srgbClr val="004C41"/>
              </a:solidFill>
              <a:latin typeface="思源黑体 CN Bold" panose="020B0800000000000000" pitchFamily="34" charset="-122"/>
              <a:ea typeface="思源黑体 CN Bold" panose="020B08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40000">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14:bounceEnd="40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0000">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14:bounceEnd="40000">
                                          <p:cBhvr additive="base">
                                            <p:cTn id="19"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53060"/>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拓展知识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pic>
        <p:nvPicPr>
          <p:cNvPr id="3" name="交流电路原理及到底有啥用处">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620520" y="1438275"/>
            <a:ext cx="8328660" cy="3985260"/>
          </a:xfrm>
          <a:prstGeom prst="rect">
            <a:avLst/>
          </a:prstGeom>
        </p:spPr>
      </p:pic>
      <p:sp>
        <p:nvSpPr>
          <p:cNvPr id="5" name="文本框 4"/>
          <p:cNvSpPr txBox="1"/>
          <p:nvPr/>
        </p:nvSpPr>
        <p:spPr>
          <a:xfrm>
            <a:off x="2997835" y="5595620"/>
            <a:ext cx="6096000" cy="368300"/>
          </a:xfrm>
          <a:prstGeom prst="rect">
            <a:avLst/>
          </a:prstGeom>
          <a:noFill/>
        </p:spPr>
        <p:txBody>
          <a:bodyPr wrap="square" rtlCol="0" anchor="t">
            <a:spAutoFit/>
          </a:bodyPr>
          <a:p>
            <a:pPr algn="ctr"/>
            <a:r>
              <a:rPr lang="zh-CN" altLang="en-US">
                <a:latin typeface="微软雅黑" panose="020B0503020204020204" charset="-122"/>
                <a:ea typeface="微软雅黑" panose="020B0503020204020204" charset="-122"/>
              </a:rPr>
              <a:t>交流电路原理及到底有啥用处</a:t>
            </a:r>
            <a:endParaRPr lang="zh-CN" altLang="en-US">
              <a:latin typeface="微软雅黑" panose="020B0503020204020204" charset="-122"/>
              <a:ea typeface="微软雅黑" panose="020B0503020204020204" charset="-122"/>
            </a:endParaRPr>
          </a:p>
        </p:txBody>
      </p:sp>
      <p:grpSp>
        <p:nvGrpSpPr>
          <p:cNvPr id="6" name="组合 5"/>
          <p:cNvGrpSpPr/>
          <p:nvPr/>
        </p:nvGrpSpPr>
        <p:grpSpPr>
          <a:xfrm>
            <a:off x="389890" y="92075"/>
            <a:ext cx="11418570" cy="6581140"/>
            <a:chOff x="614" y="145"/>
            <a:chExt cx="17982" cy="10364"/>
          </a:xfrm>
        </p:grpSpPr>
        <p:sp>
          <p:nvSpPr>
            <p:cNvPr id="7" name="矩形 6"/>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697865" y="2172335"/>
            <a:ext cx="5702935" cy="3404235"/>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二</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927100" y="2444115"/>
            <a:ext cx="4679315" cy="286131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了解单一参数元件的单相交流电路</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animBg="1"/>
          <p:bldP spid="41" grpId="0" animBg="1"/>
          <p:bldP spid="4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矩形 13"/>
          <p:cNvSpPr/>
          <p:nvPr/>
        </p:nvSpPr>
        <p:spPr>
          <a:xfrm>
            <a:off x="804130" y="2324418"/>
            <a:ext cx="4661950" cy="259238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矩形 14"/>
          <p:cNvSpPr/>
          <p:nvPr/>
        </p:nvSpPr>
        <p:spPr>
          <a:xfrm>
            <a:off x="1363565" y="1410959"/>
            <a:ext cx="3442750" cy="4529674"/>
          </a:xfrm>
          <a:prstGeom prst="rect">
            <a:avLst/>
          </a:prstGeom>
          <a:blipFill dpi="0" rotWithShape="1">
            <a:blip r:embed="rId1"/>
            <a:srcRect/>
            <a:stretch>
              <a:fillRect l="-68894" t="-29187" r="-129885" b="-2221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5612130" y="1545590"/>
            <a:ext cx="5975350" cy="4661535"/>
          </a:xfrm>
          <a:prstGeom prst="rect">
            <a:avLst/>
          </a:prstGeom>
        </p:spPr>
        <p:txBody>
          <a:bodyPr wrap="square">
            <a:spAutoFit/>
            <a:scene3d>
              <a:camera prst="orthographicFront"/>
              <a:lightRig rig="threePt" dir="t"/>
            </a:scene3d>
            <a:sp3d contourW="12700"/>
          </a:bodyPr>
          <a:lstStyle/>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电阻 </a:t>
            </a:r>
            <a:r>
              <a:rPr kumimoji="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R</a:t>
            </a: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、电感 </a:t>
            </a:r>
            <a:r>
              <a:rPr kumimoji="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L</a:t>
            </a: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 </a:t>
            </a:r>
            <a:r>
              <a:rPr kumimoji="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a:t>
            </a: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是交流电路中的基本电路元件。直流电流的大小与方向不随时间变化，而交流电流的大小和方向则随时间不断变化。因此，电阻、电感和电容在交流电路中出现了一些与直流电路不同的现象。电阻在直流电路与交流电路中作用相同，起着限制电流的作用，并把取用的电能转换成热能。电感线圈在直流电路中相当于导线，但在交流电路中由于电流是交变的，线圈中有自感电动势产生。电容器接入直流电路时，电容器被充电，充电结束后，电路处在断路状态。但在交流电路中，由于电压是交变的，因而电容器时而充电时而放电，电路中出现了交变电流，使电路处在导通状态。</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grpSp>
        <p:nvGrpSpPr>
          <p:cNvPr id="6" name="组合 5"/>
          <p:cNvGrpSpPr/>
          <p:nvPr/>
        </p:nvGrpSpPr>
        <p:grpSpPr>
          <a:xfrm>
            <a:off x="389890" y="92075"/>
            <a:ext cx="11418570" cy="6581140"/>
            <a:chOff x="614" y="145"/>
            <a:chExt cx="17982" cy="10364"/>
          </a:xfrm>
        </p:grpSpPr>
        <p:sp>
          <p:nvSpPr>
            <p:cNvPr id="7" name="矩形 6"/>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836930"/>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任意多边形 1"/>
          <p:cNvSpPr/>
          <p:nvPr>
            <p:custDataLst>
              <p:tags r:id="rId1"/>
            </p:custDataLst>
          </p:nvPr>
        </p:nvSpPr>
        <p:spPr>
          <a:xfrm>
            <a:off x="4704892" y="198680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 name="任意多边形 2"/>
          <p:cNvSpPr/>
          <p:nvPr>
            <p:custDataLst>
              <p:tags r:id="rId2"/>
            </p:custDataLst>
          </p:nvPr>
        </p:nvSpPr>
        <p:spPr>
          <a:xfrm>
            <a:off x="6206726" y="198680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4" name="任意多边形 23"/>
          <p:cNvSpPr/>
          <p:nvPr>
            <p:custDataLst>
              <p:tags r:id="rId3"/>
            </p:custDataLst>
          </p:nvPr>
        </p:nvSpPr>
        <p:spPr>
          <a:xfrm>
            <a:off x="6684712" y="3141338"/>
            <a:ext cx="1711583" cy="1498922"/>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8" name="任意多边形 27"/>
          <p:cNvSpPr/>
          <p:nvPr>
            <p:custDataLst>
              <p:tags r:id="rId4"/>
            </p:custDataLst>
          </p:nvPr>
        </p:nvSpPr>
        <p:spPr>
          <a:xfrm>
            <a:off x="5032845" y="2584329"/>
            <a:ext cx="1125502" cy="992023"/>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rgbClr val="1F74AD"/>
          </a:solidFill>
          <a:ln w="285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9" name="任意多边形 28"/>
          <p:cNvSpPr/>
          <p:nvPr>
            <p:custDataLst>
              <p:tags r:id="rId5"/>
            </p:custDataLst>
          </p:nvPr>
        </p:nvSpPr>
        <p:spPr>
          <a:xfrm>
            <a:off x="6206726" y="2584129"/>
            <a:ext cx="1128653" cy="992223"/>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rgbClr val="3498DB"/>
          </a:solidFill>
          <a:ln w="285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0" name="任意多边形 29"/>
          <p:cNvSpPr/>
          <p:nvPr>
            <p:custDataLst>
              <p:tags r:id="rId6"/>
            </p:custDataLst>
          </p:nvPr>
        </p:nvSpPr>
        <p:spPr>
          <a:xfrm>
            <a:off x="6684713" y="3310574"/>
            <a:ext cx="807600" cy="1160452"/>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rgbClr val="1AA3AA"/>
          </a:solidFill>
          <a:ln w="285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6" name="任意多边形 35"/>
          <p:cNvSpPr/>
          <p:nvPr>
            <p:custDataLst>
              <p:tags r:id="rId7"/>
            </p:custDataLst>
          </p:nvPr>
        </p:nvSpPr>
        <p:spPr>
          <a:xfrm>
            <a:off x="6533266" y="2941241"/>
            <a:ext cx="327081" cy="3270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7" name="任意多边形 36"/>
          <p:cNvSpPr/>
          <p:nvPr>
            <p:custDataLst>
              <p:tags r:id="rId8"/>
            </p:custDataLst>
          </p:nvPr>
        </p:nvSpPr>
        <p:spPr>
          <a:xfrm>
            <a:off x="6990320" y="3733486"/>
            <a:ext cx="327081" cy="297323"/>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38" name="任意多边形 37"/>
          <p:cNvSpPr/>
          <p:nvPr>
            <p:custDataLst>
              <p:tags r:id="rId9"/>
            </p:custDataLst>
          </p:nvPr>
        </p:nvSpPr>
        <p:spPr>
          <a:xfrm>
            <a:off x="5504727" y="2941241"/>
            <a:ext cx="327080" cy="297436"/>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ysClr val="window" lastClr="FFFFFF"/>
          </a:solidFill>
          <a:ln w="12700">
            <a:miter lim="400000"/>
          </a:ln>
        </p:spPr>
        <p:txBody>
          <a:bodyPr anchor="ctr"/>
          <a:p>
            <a:pPr algn="ctr">
              <a:lnSpc>
                <a:spcPct val="120000"/>
              </a:lnSpc>
            </a:pPr>
            <a:endParaRPr>
              <a:latin typeface="微软雅黑" panose="020B0503020204020204" charset="-122"/>
              <a:ea typeface="微软雅黑" panose="020B0503020204020204" charset="-122"/>
            </a:endParaRPr>
          </a:p>
        </p:txBody>
      </p:sp>
      <p:sp>
        <p:nvSpPr>
          <p:cNvPr id="40" name="文本框 39"/>
          <p:cNvSpPr txBox="1"/>
          <p:nvPr>
            <p:custDataLst>
              <p:tags r:id="rId10"/>
            </p:custDataLst>
          </p:nvPr>
        </p:nvSpPr>
        <p:spPr>
          <a:xfrm>
            <a:off x="6804930" y="2223527"/>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charset="-122"/>
                <a:ea typeface="微软雅黑" panose="020B0503020204020204" charset="-122"/>
              </a:rPr>
              <a:t>02</a:t>
            </a:r>
            <a:endParaRPr lang="en-US" sz="3200">
              <a:solidFill>
                <a:srgbClr val="000000">
                  <a:lumMod val="65000"/>
                  <a:lumOff val="35000"/>
                </a:srgbClr>
              </a:solidFill>
              <a:latin typeface="微软雅黑" panose="020B0503020204020204" charset="-122"/>
              <a:ea typeface="微软雅黑" panose="020B0503020204020204" charset="-122"/>
            </a:endParaRPr>
          </a:p>
        </p:txBody>
      </p:sp>
      <p:sp>
        <p:nvSpPr>
          <p:cNvPr id="41" name="文本框 40"/>
          <p:cNvSpPr txBox="1"/>
          <p:nvPr>
            <p:custDataLst>
              <p:tags r:id="rId11"/>
            </p:custDataLst>
          </p:nvPr>
        </p:nvSpPr>
        <p:spPr>
          <a:xfrm>
            <a:off x="4891300" y="2220365"/>
            <a:ext cx="665567" cy="707053"/>
          </a:xfrm>
          <a:prstGeom prst="rect">
            <a:avLst/>
          </a:prstGeom>
          <a:noFill/>
        </p:spPr>
        <p:txBody>
          <a:bodyPr wrap="square" lIns="91440" tIns="45720" rIns="91440" bIns="45720">
            <a:normAutofit/>
          </a:bodyPr>
          <a:p>
            <a:pPr algn="ctr">
              <a:lnSpc>
                <a:spcPct val="120000"/>
              </a:lnSpc>
            </a:pPr>
            <a:r>
              <a:rPr lang="en-US" sz="3200" dirty="0">
                <a:solidFill>
                  <a:srgbClr val="000000">
                    <a:lumMod val="65000"/>
                    <a:lumOff val="35000"/>
                  </a:srgbClr>
                </a:solidFill>
                <a:latin typeface="微软雅黑" panose="020B0503020204020204" charset="-122"/>
                <a:ea typeface="微软雅黑" panose="020B0503020204020204" charset="-122"/>
              </a:rPr>
              <a:t>01</a:t>
            </a:r>
            <a:endParaRPr lang="en-US" sz="3200" dirty="0">
              <a:solidFill>
                <a:srgbClr val="000000">
                  <a:lumMod val="65000"/>
                  <a:lumOff val="35000"/>
                </a:srgbClr>
              </a:solidFill>
              <a:latin typeface="微软雅黑" panose="020B0503020204020204" charset="-122"/>
              <a:ea typeface="微软雅黑" panose="020B0503020204020204" charset="-122"/>
            </a:endParaRPr>
          </a:p>
        </p:txBody>
      </p:sp>
      <p:sp>
        <p:nvSpPr>
          <p:cNvPr id="42" name="文本框 41"/>
          <p:cNvSpPr txBox="1"/>
          <p:nvPr>
            <p:custDataLst>
              <p:tags r:id="rId12"/>
            </p:custDataLst>
          </p:nvPr>
        </p:nvSpPr>
        <p:spPr>
          <a:xfrm>
            <a:off x="7604763" y="351935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微软雅黑" panose="020B0503020204020204" charset="-122"/>
                <a:ea typeface="微软雅黑" panose="020B0503020204020204" charset="-122"/>
              </a:rPr>
              <a:t>03</a:t>
            </a:r>
            <a:endParaRPr lang="en-US" sz="3200">
              <a:solidFill>
                <a:srgbClr val="000000">
                  <a:lumMod val="65000"/>
                  <a:lumOff val="35000"/>
                </a:srgbClr>
              </a:solidFill>
              <a:latin typeface="微软雅黑" panose="020B0503020204020204" charset="-122"/>
              <a:ea typeface="微软雅黑" panose="020B0503020204020204" charset="-122"/>
            </a:endParaRPr>
          </a:p>
        </p:txBody>
      </p:sp>
      <p:sp>
        <p:nvSpPr>
          <p:cNvPr id="46" name="文本框 45"/>
          <p:cNvSpPr txBox="1"/>
          <p:nvPr>
            <p:custDataLst>
              <p:tags r:id="rId13"/>
            </p:custDataLst>
          </p:nvPr>
        </p:nvSpPr>
        <p:spPr>
          <a:xfrm>
            <a:off x="1085215" y="2049780"/>
            <a:ext cx="3436620" cy="1048385"/>
          </a:xfrm>
          <a:prstGeom prst="rect">
            <a:avLst/>
          </a:prstGeom>
          <a:noFill/>
        </p:spPr>
        <p:txBody>
          <a:bodyPr wrap="square" lIns="90000" tIns="46800" rIns="90000" bIns="0" anchor="b" anchorCtr="0"/>
          <a:p>
            <a:pPr algn="l">
              <a:lnSpc>
                <a:spcPct val="120000"/>
              </a:lnSpc>
            </a:pPr>
            <a:r>
              <a:rPr lang="zh-CN" altLang="en-US" b="1" spc="300">
                <a:solidFill>
                  <a:srgbClr val="1F74AD"/>
                </a:solidFill>
                <a:latin typeface="微软雅黑" panose="020B0503020204020204" charset="-122"/>
                <a:ea typeface="微软雅黑" panose="020B0503020204020204" charset="-122"/>
                <a:cs typeface="+mn-ea"/>
              </a:rPr>
              <a:t>1. 能够掌握纯电阻元件上电压与电流的关系、电阻元件功率分析方法。</a:t>
            </a:r>
            <a:endParaRPr lang="zh-CN" altLang="en-US" b="1" spc="300">
              <a:solidFill>
                <a:srgbClr val="1F74AD"/>
              </a:solidFill>
              <a:latin typeface="微软雅黑" panose="020B0503020204020204" charset="-122"/>
              <a:ea typeface="微软雅黑" panose="020B0503020204020204" charset="-122"/>
              <a:cs typeface="+mn-ea"/>
            </a:endParaRPr>
          </a:p>
        </p:txBody>
      </p:sp>
      <p:sp>
        <p:nvSpPr>
          <p:cNvPr id="48" name="文本框 47"/>
          <p:cNvSpPr txBox="1"/>
          <p:nvPr>
            <p:custDataLst>
              <p:tags r:id="rId14"/>
            </p:custDataLst>
          </p:nvPr>
        </p:nvSpPr>
        <p:spPr>
          <a:xfrm>
            <a:off x="8270240" y="1839595"/>
            <a:ext cx="2933065" cy="1087755"/>
          </a:xfrm>
          <a:prstGeom prst="rect">
            <a:avLst/>
          </a:prstGeom>
          <a:noFill/>
        </p:spPr>
        <p:txBody>
          <a:bodyPr wrap="square" lIns="90000" tIns="46800" rIns="90000" bIns="0" anchor="b" anchorCtr="0"/>
          <a:p>
            <a:pPr>
              <a:lnSpc>
                <a:spcPct val="120000"/>
              </a:lnSpc>
            </a:pPr>
            <a:r>
              <a:rPr lang="zh-CN" altLang="en-US" b="1" spc="300">
                <a:solidFill>
                  <a:srgbClr val="3498DB">
                    <a:lumMod val="100000"/>
                  </a:srgbClr>
                </a:solidFill>
                <a:latin typeface="微软雅黑" panose="020B0503020204020204" charset="-122"/>
                <a:ea typeface="微软雅黑" panose="020B0503020204020204" charset="-122"/>
                <a:cs typeface="+mn-ea"/>
              </a:rPr>
              <a:t>2. 能够掌握纯电感元件上电压与电流的关系、电感元件功率分析方法。</a:t>
            </a:r>
            <a:endParaRPr lang="zh-CN" altLang="en-US" b="1" spc="300">
              <a:solidFill>
                <a:srgbClr val="3498DB">
                  <a:lumMod val="100000"/>
                </a:srgbClr>
              </a:solidFill>
              <a:latin typeface="微软雅黑" panose="020B0503020204020204" charset="-122"/>
              <a:ea typeface="微软雅黑" panose="020B0503020204020204" charset="-122"/>
              <a:cs typeface="+mn-ea"/>
            </a:endParaRPr>
          </a:p>
        </p:txBody>
      </p:sp>
      <p:sp>
        <p:nvSpPr>
          <p:cNvPr id="6" name="文本框 5"/>
          <p:cNvSpPr txBox="1"/>
          <p:nvPr>
            <p:custDataLst>
              <p:tags r:id="rId15"/>
            </p:custDataLst>
          </p:nvPr>
        </p:nvSpPr>
        <p:spPr>
          <a:xfrm>
            <a:off x="6533515" y="4471035"/>
            <a:ext cx="3493770" cy="1232535"/>
          </a:xfrm>
          <a:prstGeom prst="rect">
            <a:avLst/>
          </a:prstGeom>
          <a:noFill/>
        </p:spPr>
        <p:txBody>
          <a:bodyPr wrap="square" lIns="90000" tIns="46800" rIns="90000" bIns="0" anchor="b" anchorCtr="0"/>
          <a:p>
            <a:pPr algn="just">
              <a:lnSpc>
                <a:spcPct val="120000"/>
              </a:lnSpc>
            </a:pPr>
            <a:r>
              <a:rPr lang="zh-CN" altLang="en-US" b="1" spc="300">
                <a:solidFill>
                  <a:srgbClr val="1AA3AA"/>
                </a:solidFill>
                <a:latin typeface="微软雅黑" panose="020B0503020204020204" charset="-122"/>
                <a:ea typeface="微软雅黑" panose="020B0503020204020204" charset="-122"/>
                <a:cs typeface="+mn-ea"/>
              </a:rPr>
              <a:t>3. 能够掌握纯电容元件上电压与电流的关系、电容元件功率分析方法。</a:t>
            </a:r>
            <a:endParaRPr lang="zh-CN" altLang="en-US" b="1" spc="300">
              <a:solidFill>
                <a:srgbClr val="1AA3AA"/>
              </a:solidFill>
              <a:latin typeface="微软雅黑" panose="020B0503020204020204" charset="-122"/>
              <a:ea typeface="微软雅黑" panose="020B0503020204020204" charset="-122"/>
              <a:cs typeface="+mn-ea"/>
            </a:endParaRPr>
          </a:p>
        </p:txBody>
      </p:sp>
      <p:grpSp>
        <p:nvGrpSpPr>
          <p:cNvPr id="4" name="组合 3"/>
          <p:cNvGrpSpPr/>
          <p:nvPr/>
        </p:nvGrpSpPr>
        <p:grpSpPr>
          <a:xfrm>
            <a:off x="389890" y="92075"/>
            <a:ext cx="11418570" cy="6581140"/>
            <a:chOff x="614" y="145"/>
            <a:chExt cx="17982" cy="10364"/>
          </a:xfrm>
        </p:grpSpPr>
        <p:sp>
          <p:nvSpPr>
            <p:cNvPr id="7" name="矩形 6"/>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14400" y="659309"/>
            <a:ext cx="10363200" cy="713828"/>
          </a:xfrm>
          <a:prstGeom prst="rect">
            <a:avLst/>
          </a:prstGeom>
          <a:noFill/>
        </p:spPr>
        <p:txBody>
          <a:bodyPr wrap="square" lIns="63500" tIns="25400" rIns="63500" bIns="25400" rtlCol="0" anchor="ctr" anchorCtr="0">
            <a:normAutofit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1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lang="zh-CN" altLang="en-US" sz="41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6" name="矩形 5"/>
          <p:cNvSpPr/>
          <p:nvPr>
            <p:custDataLst>
              <p:tags r:id="rId2"/>
            </p:custDataLst>
          </p:nvPr>
        </p:nvSpPr>
        <p:spPr>
          <a:xfrm>
            <a:off x="914362" y="1676291"/>
            <a:ext cx="10363283" cy="4572109"/>
          </a:xfrm>
          <a:prstGeom prst="rect">
            <a:avLst/>
          </a:prstGeom>
          <a:solidFill>
            <a:schemeClr val="lt1"/>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椭圆 9"/>
          <p:cNvSpPr/>
          <p:nvPr>
            <p:custDataLst>
              <p:tags r:id="rId3"/>
            </p:custDataLst>
          </p:nvPr>
        </p:nvSpPr>
        <p:spPr>
          <a:xfrm>
            <a:off x="7567697" y="2495512"/>
            <a:ext cx="3406065" cy="340606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1" name="椭圆 10"/>
          <p:cNvSpPr/>
          <p:nvPr>
            <p:custDataLst>
              <p:tags r:id="rId4"/>
            </p:custDataLst>
          </p:nvPr>
        </p:nvSpPr>
        <p:spPr>
          <a:xfrm>
            <a:off x="8680608" y="2024185"/>
            <a:ext cx="1180243" cy="1180243"/>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2" name="椭圆 11"/>
          <p:cNvSpPr/>
          <p:nvPr>
            <p:custDataLst>
              <p:tags r:id="rId5"/>
            </p:custDataLst>
          </p:nvPr>
        </p:nvSpPr>
        <p:spPr>
          <a:xfrm>
            <a:off x="8803730" y="2148269"/>
            <a:ext cx="933037" cy="933037"/>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3</a:t>
            </a:r>
            <a:endParaRPr lang="en-US" altLang="zh-CN" sz="2400" b="1">
              <a:solidFill>
                <a:schemeClr val="lt1"/>
              </a:solidFill>
            </a:endParaRPr>
          </a:p>
        </p:txBody>
      </p:sp>
      <p:sp>
        <p:nvSpPr>
          <p:cNvPr id="3" name="文本框 2"/>
          <p:cNvSpPr txBox="1"/>
          <p:nvPr>
            <p:custDataLst>
              <p:tags r:id="rId6"/>
            </p:custDataLst>
          </p:nvPr>
        </p:nvSpPr>
        <p:spPr>
          <a:xfrm>
            <a:off x="8039025" y="3414121"/>
            <a:ext cx="2462447" cy="1591934"/>
          </a:xfrm>
          <a:prstGeom prst="rect">
            <a:avLst/>
          </a:prstGeom>
          <a:noFill/>
        </p:spPr>
        <p:txBody>
          <a:bodyPr wrap="square" rtlCol="0" anchor="ctr" anchorCtr="0">
            <a:normAutofit/>
          </a:bodyPr>
          <a:p>
            <a:pPr marL="0" lvl="0" indent="0" algn="just">
              <a:lnSpc>
                <a:spcPct val="120000"/>
              </a:lnSpc>
              <a:spcBef>
                <a:spcPts val="0"/>
              </a:spcBef>
              <a:spcAft>
                <a:spcPts val="800"/>
              </a:spcAft>
              <a:buSzPct val="100000"/>
              <a:buNone/>
            </a:pPr>
            <a:r>
              <a:rPr sz="2100" b="1" strike="noStrike" spc="160" baseline="0" dirty="0">
                <a:solidFill>
                  <a:schemeClr val="lt1"/>
                </a:solidFill>
                <a:uFillTx/>
                <a:latin typeface="Arial" panose="020B0604020202020204" pitchFamily="34" charset="0"/>
                <a:ea typeface="微软雅黑" panose="020B0503020204020204" charset="-122"/>
                <a:sym typeface="+mn-lt"/>
              </a:rPr>
              <a:t>三、纯电容元件单相交流电路</a:t>
            </a:r>
            <a:endParaRPr sz="2100" b="1" strike="noStrike" spc="160" baseline="0" dirty="0">
              <a:solidFill>
                <a:schemeClr val="lt1"/>
              </a:solidFill>
              <a:uFillTx/>
              <a:latin typeface="Arial" panose="020B0604020202020204" pitchFamily="34" charset="0"/>
              <a:ea typeface="微软雅黑" panose="020B0503020204020204" charset="-122"/>
              <a:sym typeface="+mn-lt"/>
            </a:endParaRPr>
          </a:p>
        </p:txBody>
      </p:sp>
      <p:sp>
        <p:nvSpPr>
          <p:cNvPr id="104" name="椭圆 103"/>
          <p:cNvSpPr/>
          <p:nvPr>
            <p:custDataLst>
              <p:tags r:id="rId7"/>
            </p:custDataLst>
          </p:nvPr>
        </p:nvSpPr>
        <p:spPr>
          <a:xfrm>
            <a:off x="4376134" y="2495512"/>
            <a:ext cx="3406065" cy="3406065"/>
          </a:xfrm>
          <a:prstGeom prst="ellipse">
            <a:avLst/>
          </a:prstGeom>
          <a:solidFill>
            <a:schemeClr val="bg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6" name="椭圆 105"/>
          <p:cNvSpPr/>
          <p:nvPr>
            <p:custDataLst>
              <p:tags r:id="rId8"/>
            </p:custDataLst>
          </p:nvPr>
        </p:nvSpPr>
        <p:spPr>
          <a:xfrm>
            <a:off x="5489045" y="2024185"/>
            <a:ext cx="1180243" cy="1180243"/>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7" name="椭圆 106"/>
          <p:cNvSpPr/>
          <p:nvPr>
            <p:custDataLst>
              <p:tags r:id="rId9"/>
            </p:custDataLst>
          </p:nvPr>
        </p:nvSpPr>
        <p:spPr>
          <a:xfrm>
            <a:off x="5613129" y="2148269"/>
            <a:ext cx="932075" cy="932075"/>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2</a:t>
            </a:r>
            <a:endParaRPr lang="en-US" altLang="zh-CN" sz="2400" b="1">
              <a:solidFill>
                <a:schemeClr val="lt1"/>
              </a:solidFill>
            </a:endParaRPr>
          </a:p>
        </p:txBody>
      </p:sp>
      <p:sp>
        <p:nvSpPr>
          <p:cNvPr id="62" name="椭圆 61"/>
          <p:cNvSpPr/>
          <p:nvPr>
            <p:custDataLst>
              <p:tags r:id="rId10"/>
            </p:custDataLst>
          </p:nvPr>
        </p:nvSpPr>
        <p:spPr>
          <a:xfrm>
            <a:off x="1219200" y="2495512"/>
            <a:ext cx="3406065" cy="340606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4" name="椭圆 63"/>
          <p:cNvSpPr/>
          <p:nvPr>
            <p:custDataLst>
              <p:tags r:id="rId11"/>
            </p:custDataLst>
          </p:nvPr>
        </p:nvSpPr>
        <p:spPr>
          <a:xfrm>
            <a:off x="2332111" y="2024185"/>
            <a:ext cx="1180243" cy="1180243"/>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6" name="椭圆 65"/>
          <p:cNvSpPr/>
          <p:nvPr>
            <p:custDataLst>
              <p:tags r:id="rId12"/>
            </p:custDataLst>
          </p:nvPr>
        </p:nvSpPr>
        <p:spPr>
          <a:xfrm>
            <a:off x="2455233" y="2148269"/>
            <a:ext cx="933037" cy="933037"/>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1</a:t>
            </a:r>
            <a:endParaRPr lang="en-US" altLang="zh-CN" sz="2400" b="1">
              <a:solidFill>
                <a:schemeClr val="lt1"/>
              </a:solidFill>
            </a:endParaRPr>
          </a:p>
        </p:txBody>
      </p:sp>
      <p:sp>
        <p:nvSpPr>
          <p:cNvPr id="69" name="文本框 68"/>
          <p:cNvSpPr txBox="1"/>
          <p:nvPr>
            <p:custDataLst>
              <p:tags r:id="rId13"/>
            </p:custDataLst>
          </p:nvPr>
        </p:nvSpPr>
        <p:spPr>
          <a:xfrm>
            <a:off x="1690370" y="3414395"/>
            <a:ext cx="2587625" cy="1591945"/>
          </a:xfrm>
          <a:prstGeom prst="rect">
            <a:avLst/>
          </a:prstGeom>
          <a:noFill/>
        </p:spPr>
        <p:txBody>
          <a:bodyPr wrap="square" rtlCol="0" anchor="ctr" anchorCtr="0">
            <a:normAutofit lnSpcReduction="10000"/>
          </a:bodyPr>
          <a:p>
            <a:pPr marL="0" lvl="0" indent="0" algn="ctr">
              <a:lnSpc>
                <a:spcPct val="120000"/>
              </a:lnSpc>
              <a:spcBef>
                <a:spcPts val="0"/>
              </a:spcBef>
              <a:spcAft>
                <a:spcPts val="800"/>
              </a:spcAft>
              <a:buSzPct val="100000"/>
              <a:buNone/>
            </a:pPr>
            <a:r>
              <a:rPr lang="zh-CN" altLang="en-US" sz="2100" b="1" strike="noStrike" spc="160" baseline="0" dirty="0">
                <a:solidFill>
                  <a:schemeClr val="lt1"/>
                </a:solidFill>
                <a:uFillTx/>
                <a:latin typeface="Arial" panose="020B0604020202020204" pitchFamily="34" charset="0"/>
                <a:ea typeface="微软雅黑" panose="020B0503020204020204" charset="-122"/>
                <a:sym typeface="+mn-lt"/>
              </a:rPr>
              <a:t>一、纯电阻元件单相交流电路</a:t>
            </a:r>
            <a:endParaRPr lang="zh-CN" altLang="en-US" sz="2100" b="1" strike="noStrike" spc="160" baseline="0" dirty="0">
              <a:solidFill>
                <a:schemeClr val="lt1"/>
              </a:solidFill>
              <a:uFillTx/>
              <a:latin typeface="Arial" panose="020B0604020202020204" pitchFamily="34" charset="0"/>
              <a:ea typeface="微软雅黑" panose="020B0503020204020204" charset="-122"/>
              <a:sym typeface="+mn-lt"/>
            </a:endParaRPr>
          </a:p>
        </p:txBody>
      </p:sp>
      <p:sp>
        <p:nvSpPr>
          <p:cNvPr id="4" name="文本框 3"/>
          <p:cNvSpPr txBox="1"/>
          <p:nvPr>
            <p:custDataLst>
              <p:tags r:id="rId14"/>
            </p:custDataLst>
          </p:nvPr>
        </p:nvSpPr>
        <p:spPr>
          <a:xfrm>
            <a:off x="4847462" y="3414121"/>
            <a:ext cx="2462447" cy="1591934"/>
          </a:xfrm>
          <a:prstGeom prst="rect">
            <a:avLst/>
          </a:prstGeom>
          <a:noFill/>
        </p:spPr>
        <p:txBody>
          <a:bodyPr wrap="square" rtlCol="0" anchor="ctr" anchorCtr="0">
            <a:normAutofit/>
          </a:bodyPr>
          <a:p>
            <a:pPr marL="0" lvl="0" indent="0" algn="l">
              <a:lnSpc>
                <a:spcPct val="120000"/>
              </a:lnSpc>
              <a:spcBef>
                <a:spcPts val="0"/>
              </a:spcBef>
              <a:spcAft>
                <a:spcPts val="800"/>
              </a:spcAft>
              <a:buSzPct val="100000"/>
              <a:buNone/>
            </a:pPr>
            <a:r>
              <a:rPr sz="2100" b="1" strike="noStrike" spc="130" baseline="0" dirty="0">
                <a:solidFill>
                  <a:schemeClr val="accent1"/>
                </a:solidFill>
                <a:uFillTx/>
                <a:latin typeface="Arial" panose="020B0604020202020204" pitchFamily="34" charset="0"/>
                <a:ea typeface="微软雅黑" panose="020B0503020204020204" charset="-122"/>
                <a:sym typeface="+mn-lt"/>
              </a:rPr>
              <a:t>二、纯电感元件单相交流电路</a:t>
            </a:r>
            <a:endParaRPr sz="2100" b="1" strike="noStrike" spc="130" baseline="0" dirty="0">
              <a:solidFill>
                <a:schemeClr val="accent1"/>
              </a:solidFill>
              <a:uFillTx/>
              <a:latin typeface="Arial" panose="020B0604020202020204" pitchFamily="34" charset="0"/>
              <a:ea typeface="微软雅黑" panose="020B0503020204020204" charset="-122"/>
              <a:sym typeface="+mn-lt"/>
            </a:endParaRPr>
          </a:p>
        </p:txBody>
      </p:sp>
    </p:spTree>
    <p:custDataLst>
      <p:tags r:id="rId15"/>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68769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一、纯电阻元件单相交流电路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22" name="直接连接符 21"/>
          <p:cNvCxnSpPr/>
          <p:nvPr>
            <p:custDataLst>
              <p:tags r:id="rId1"/>
            </p:custDataLst>
          </p:nvPr>
        </p:nvCxnSpPr>
        <p:spPr>
          <a:xfrm flipH="1">
            <a:off x="-10795" y="5177154"/>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2609215" y="1811655"/>
            <a:ext cx="2327910" cy="2746375"/>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当电阻两端加上单相正弦交流电压时，电阻中就有交流电流通过，电压与电流的瞬时值仍然遵循欧姆定律。</a:t>
            </a:r>
            <a:endPar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 name="泪滴形 4"/>
          <p:cNvSpPr/>
          <p:nvPr>
            <p:custDataLst>
              <p:tags r:id="rId3"/>
            </p:custDataLst>
          </p:nvPr>
        </p:nvSpPr>
        <p:spPr>
          <a:xfrm rot="8100000">
            <a:off x="3514973" y="4274685"/>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4"/>
            </p:custDataLst>
          </p:nvPr>
        </p:nvSpPr>
        <p:spPr>
          <a:xfrm rot="8100000">
            <a:off x="3647041" y="440675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5"/>
            </p:custDataLst>
          </p:nvPr>
        </p:nvSpPr>
        <p:spPr>
          <a:xfrm>
            <a:off x="3741577" y="511923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6"/>
            </p:custDataLst>
          </p:nvPr>
        </p:nvSpPr>
        <p:spPr>
          <a:xfrm>
            <a:off x="2755265" y="5572760"/>
            <a:ext cx="2412365" cy="861695"/>
          </a:xfrm>
          <a:prstGeom prst="rect">
            <a:avLst/>
          </a:prstGeom>
          <a:noFill/>
        </p:spPr>
        <p:txBody>
          <a:bodyPr wrap="square" rtlCol="0"/>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（一）电阻元件上电压与电流的关系</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8" name="圆角矩形 17"/>
          <p:cNvSpPr/>
          <p:nvPr>
            <p:custDataLst>
              <p:tags r:id="rId7"/>
            </p:custDataLst>
          </p:nvPr>
        </p:nvSpPr>
        <p:spPr>
          <a:xfrm>
            <a:off x="7406498" y="1811367"/>
            <a:ext cx="1944451" cy="2746634"/>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p>
            <a:pPr algn="l">
              <a:lnSpc>
                <a:spcPct val="120000"/>
              </a:lnSpc>
            </a:pP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在交流电路中，任意电路元件上的电压瞬时值与电流瞬时值的乘积称为该元件的瞬时功率，用小写字母 p 表示。</a:t>
            </a:r>
            <a:endPar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泪滴形 18"/>
          <p:cNvSpPr/>
          <p:nvPr>
            <p:custDataLst>
              <p:tags r:id="rId8"/>
            </p:custDataLst>
          </p:nvPr>
        </p:nvSpPr>
        <p:spPr>
          <a:xfrm rot="8100000">
            <a:off x="8098879" y="4274685"/>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rot="8100000">
            <a:off x="8230947" y="440675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10"/>
            </p:custDataLst>
          </p:nvPr>
        </p:nvSpPr>
        <p:spPr>
          <a:xfrm>
            <a:off x="8325483" y="511923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11"/>
            </p:custDataLst>
          </p:nvPr>
        </p:nvSpPr>
        <p:spPr>
          <a:xfrm>
            <a:off x="7342578" y="5572969"/>
            <a:ext cx="2072292" cy="861775"/>
          </a:xfrm>
          <a:prstGeom prst="rect">
            <a:avLst/>
          </a:prstGeom>
          <a:noFill/>
        </p:spPr>
        <p:txBody>
          <a:bodyPr wrap="square" rtlCol="0">
            <a:normAutofit/>
          </a:bodyPr>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（二）电阻元件功率分析</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一、纯电阻元件单相交流电路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6" name="组合 5"/>
          <p:cNvGrpSpPr/>
          <p:nvPr/>
        </p:nvGrpSpPr>
        <p:grpSpPr>
          <a:xfrm>
            <a:off x="389890" y="92075"/>
            <a:ext cx="11418570" cy="6581140"/>
            <a:chOff x="614" y="145"/>
            <a:chExt cx="17982" cy="10364"/>
          </a:xfrm>
        </p:grpSpPr>
        <p:sp>
          <p:nvSpPr>
            <p:cNvPr id="7" name="矩形 6"/>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24" name="组合 23"/>
          <p:cNvGrpSpPr/>
          <p:nvPr/>
        </p:nvGrpSpPr>
        <p:grpSpPr>
          <a:xfrm>
            <a:off x="2949575" y="1778000"/>
            <a:ext cx="7096125" cy="4699635"/>
            <a:chOff x="4645" y="2800"/>
            <a:chExt cx="11175" cy="7401"/>
          </a:xfrm>
        </p:grpSpPr>
        <p:pic>
          <p:nvPicPr>
            <p:cNvPr id="17" name="图片 16"/>
            <p:cNvPicPr>
              <a:picLocks noChangeAspect="1"/>
            </p:cNvPicPr>
            <p:nvPr/>
          </p:nvPicPr>
          <p:blipFill>
            <a:blip r:embed="rId1"/>
            <a:stretch>
              <a:fillRect/>
            </a:stretch>
          </p:blipFill>
          <p:spPr>
            <a:xfrm>
              <a:off x="7239" y="5321"/>
              <a:ext cx="3825" cy="630"/>
            </a:xfrm>
            <a:prstGeom prst="rect">
              <a:avLst/>
            </a:prstGeom>
          </p:spPr>
        </p:pic>
        <p:pic>
          <p:nvPicPr>
            <p:cNvPr id="18" name="图片 17"/>
            <p:cNvPicPr>
              <a:picLocks noChangeAspect="1"/>
            </p:cNvPicPr>
            <p:nvPr/>
          </p:nvPicPr>
          <p:blipFill>
            <a:blip r:embed="rId2"/>
            <a:stretch>
              <a:fillRect/>
            </a:stretch>
          </p:blipFill>
          <p:spPr>
            <a:xfrm>
              <a:off x="5142" y="2800"/>
              <a:ext cx="8790" cy="975"/>
            </a:xfrm>
            <a:prstGeom prst="rect">
              <a:avLst/>
            </a:prstGeom>
          </p:spPr>
        </p:pic>
        <p:pic>
          <p:nvPicPr>
            <p:cNvPr id="19" name="图片 18"/>
            <p:cNvPicPr>
              <a:picLocks noChangeAspect="1"/>
            </p:cNvPicPr>
            <p:nvPr/>
          </p:nvPicPr>
          <p:blipFill>
            <a:blip r:embed="rId3"/>
            <a:stretch>
              <a:fillRect/>
            </a:stretch>
          </p:blipFill>
          <p:spPr>
            <a:xfrm>
              <a:off x="4658" y="6422"/>
              <a:ext cx="11162" cy="982"/>
            </a:xfrm>
            <a:prstGeom prst="rect">
              <a:avLst/>
            </a:prstGeom>
          </p:spPr>
        </p:pic>
        <p:pic>
          <p:nvPicPr>
            <p:cNvPr id="20" name="图片 19"/>
            <p:cNvPicPr>
              <a:picLocks noChangeAspect="1"/>
            </p:cNvPicPr>
            <p:nvPr/>
          </p:nvPicPr>
          <p:blipFill>
            <a:blip r:embed="rId4"/>
            <a:stretch>
              <a:fillRect/>
            </a:stretch>
          </p:blipFill>
          <p:spPr>
            <a:xfrm>
              <a:off x="4948" y="7497"/>
              <a:ext cx="3850" cy="1004"/>
            </a:xfrm>
            <a:prstGeom prst="rect">
              <a:avLst/>
            </a:prstGeom>
          </p:spPr>
        </p:pic>
        <p:pic>
          <p:nvPicPr>
            <p:cNvPr id="23" name="图片 22"/>
            <p:cNvPicPr>
              <a:picLocks noChangeAspect="1"/>
            </p:cNvPicPr>
            <p:nvPr/>
          </p:nvPicPr>
          <p:blipFill>
            <a:blip r:embed="rId5"/>
            <a:stretch>
              <a:fillRect/>
            </a:stretch>
          </p:blipFill>
          <p:spPr>
            <a:xfrm>
              <a:off x="4645" y="9076"/>
              <a:ext cx="11175" cy="1125"/>
            </a:xfrm>
            <a:prstGeom prst="rect">
              <a:avLst/>
            </a:prstGeom>
          </p:spPr>
        </p:pic>
      </p:grpSp>
      <p:sp>
        <p:nvSpPr>
          <p:cNvPr id="25" name="矩形 24"/>
          <p:cNvSpPr/>
          <p:nvPr/>
        </p:nvSpPr>
        <p:spPr bwMode="auto">
          <a:xfrm>
            <a:off x="826135" y="832485"/>
            <a:ext cx="10460355" cy="5492750"/>
          </a:xfrm>
          <a:prstGeom prst="rect">
            <a:avLst/>
          </a:prstGeom>
        </p:spPr>
        <p:txBody>
          <a:bodyPr wrap="square">
            <a:spAutoFit/>
            <a:scene3d>
              <a:camera prst="orthographicFront"/>
              <a:lightRig rig="threePt" dir="t"/>
            </a:scene3d>
            <a:sp3d contourW="12700"/>
          </a:bodyPr>
          <a:p>
            <a:pPr marL="0" marR="0" lvl="0" indent="0" algn="just" defTabSz="914400" rtl="0" fontAlgn="auto">
              <a:lnSpc>
                <a:spcPct val="150000"/>
              </a:lnSpc>
              <a:spcBef>
                <a:spcPts val="0"/>
              </a:spcBef>
              <a:spcAft>
                <a:spcPts val="0"/>
              </a:spcAft>
              <a:buClrTx/>
              <a:buSzTx/>
              <a:buFontTx/>
              <a:buNone/>
              <a:defRPr/>
            </a:pPr>
            <a:r>
              <a:rPr kumimoji="0" b="1"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（一）电阻元件上电压与电流的关系</a:t>
            </a:r>
            <a:endParaRPr kumimoji="0" b="1" u="none" strike="noStrike" kern="120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在图 2.2.1 中，电压与电流为关联参考方向，则电阻上的电流为</a:t>
            </a: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式（2-2-1）是交流电路中电阻元件的电压与电流的基本关系，表明线性电阻上的电压与电流成正比，具有可叠加性。如加在电阻两端的正弦交流电压为</a:t>
            </a: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则电路中的电流为</a:t>
            </a: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式中</a:t>
            </a: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写成有效值关系为</a:t>
            </a: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kumimoji="0" b="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单圆角矩形 6"/>
          <p:cNvSpPr/>
          <p:nvPr>
            <p:custDataLst>
              <p:tags r:id="rId1"/>
            </p:custDataLst>
          </p:nvPr>
        </p:nvSpPr>
        <p:spPr>
          <a:xfrm flipH="1">
            <a:off x="1421348" y="2523349"/>
            <a:ext cx="4534712" cy="911926"/>
          </a:xfrm>
          <a:prstGeom prst="round1Rect">
            <a:avLst>
              <a:gd name="adj" fmla="val 50000"/>
            </a:avLst>
          </a:prstGeom>
          <a:gradFill>
            <a:gsLst>
              <a:gs pos="90000">
                <a:schemeClr val="accent1">
                  <a:lumMod val="60000"/>
                  <a:lumOff val="40000"/>
                </a:schemeClr>
              </a:gs>
              <a:gs pos="0">
                <a:schemeClr val="accent1"/>
              </a:gs>
            </a:gsLst>
            <a:lin ang="2700000" scaled="0"/>
          </a:gradFill>
          <a:ln>
            <a:noFill/>
          </a:ln>
          <a:effectLst>
            <a:outerShdw blurRad="50800" dist="38100" dir="2700000" algn="tl"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107950" rIns="288290"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just">
              <a:lnSpc>
                <a:spcPct val="130000"/>
              </a:lnSpc>
              <a:spcBef>
                <a:spcPts val="0"/>
              </a:spcBef>
              <a:spcAft>
                <a:spcPts val="0"/>
              </a:spcAft>
              <a:buClrTx/>
              <a:buSzTx/>
              <a:buFontTx/>
            </a:pPr>
            <a:r>
              <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rPr>
              <a:t>（1）电阻两端的电压与电流同频率、</a:t>
            </a:r>
            <a:endPar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endParaRPr>
          </a:p>
          <a:p>
            <a:pPr lvl="0" algn="just">
              <a:lnSpc>
                <a:spcPct val="130000"/>
              </a:lnSpc>
              <a:spcBef>
                <a:spcPts val="0"/>
              </a:spcBef>
              <a:spcAft>
                <a:spcPts val="0"/>
              </a:spcAft>
              <a:buClrTx/>
              <a:buSzTx/>
              <a:buFontTx/>
            </a:pPr>
            <a:r>
              <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rPr>
              <a:t>同相位；</a:t>
            </a:r>
            <a:endPar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1" name="任意多边形 10"/>
          <p:cNvSpPr/>
          <p:nvPr>
            <p:custDataLst>
              <p:tags r:id="rId2"/>
            </p:custDataLst>
          </p:nvPr>
        </p:nvSpPr>
        <p:spPr>
          <a:xfrm>
            <a:off x="5601951" y="1825199"/>
            <a:ext cx="5125301" cy="1604213"/>
          </a:xfrm>
          <a:custGeom>
            <a:avLst/>
            <a:gdLst/>
            <a:ahLst/>
            <a:cxnLst>
              <a:cxn ang="3">
                <a:pos x="hc" y="t"/>
              </a:cxn>
              <a:cxn ang="cd2">
                <a:pos x="l" y="vc"/>
              </a:cxn>
              <a:cxn ang="cd4">
                <a:pos x="hc" y="b"/>
              </a:cxn>
              <a:cxn ang="0">
                <a:pos x="r" y="vc"/>
              </a:cxn>
            </a:cxnLst>
            <a:rect l="l" t="t" r="r" b="b"/>
            <a:pathLst>
              <a:path w="3988" h="1731">
                <a:moveTo>
                  <a:pt x="3123" y="0"/>
                </a:moveTo>
                <a:lnTo>
                  <a:pt x="3988" y="866"/>
                </a:lnTo>
                <a:lnTo>
                  <a:pt x="3122" y="1731"/>
                </a:lnTo>
                <a:lnTo>
                  <a:pt x="3122" y="1358"/>
                </a:lnTo>
                <a:lnTo>
                  <a:pt x="0" y="1358"/>
                </a:lnTo>
                <a:lnTo>
                  <a:pt x="0" y="866"/>
                </a:lnTo>
                <a:cubicBezTo>
                  <a:pt x="0" y="594"/>
                  <a:pt x="220" y="374"/>
                  <a:pt x="492" y="374"/>
                </a:cubicBezTo>
                <a:lnTo>
                  <a:pt x="3123" y="374"/>
                </a:lnTo>
                <a:lnTo>
                  <a:pt x="3123" y="0"/>
                </a:lnTo>
                <a:close/>
              </a:path>
            </a:pathLst>
          </a:custGeom>
          <a:gradFill>
            <a:gsLst>
              <a:gs pos="25000">
                <a:schemeClr val="accent2">
                  <a:lumMod val="60000"/>
                  <a:lumOff val="40000"/>
                </a:schemeClr>
              </a:gs>
              <a:gs pos="90000">
                <a:schemeClr val="accent2"/>
              </a:gs>
            </a:gsLst>
            <a:lin ang="0" scaled="0"/>
          </a:gradFill>
          <a:ln>
            <a:noFill/>
          </a:ln>
          <a:effectLst>
            <a:outerShdw blurRad="50800" dist="38100" dir="2700000" algn="tl"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71755" rIns="360045"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b="1">
                <a:solidFill>
                  <a:srgbClr val="FFFFFF"/>
                </a:solidFill>
                <a:latin typeface="微软雅黑" panose="020B0503020204020204" charset="-122"/>
                <a:ea typeface="微软雅黑" panose="020B0503020204020204" charset="-122"/>
                <a:cs typeface="微软雅黑" panose="020B0503020204020204" charset="-122"/>
                <a:sym typeface="+mn-ea"/>
              </a:rPr>
              <a:t>（2）电阻两端的电压与电流的数值成正比。</a:t>
            </a:r>
            <a:endParaRPr lang="zh-CN" altLang="en-US" b="1">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2" name="直角三角形 11"/>
          <p:cNvSpPr/>
          <p:nvPr>
            <p:custDataLst>
              <p:tags r:id="rId3"/>
            </p:custDataLst>
          </p:nvPr>
        </p:nvSpPr>
        <p:spPr>
          <a:xfrm rot="10800000">
            <a:off x="5601951" y="3081103"/>
            <a:ext cx="354020" cy="35402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一、纯电阻元件单相交流电路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文本框 8"/>
          <p:cNvSpPr txBox="1"/>
          <p:nvPr/>
        </p:nvSpPr>
        <p:spPr>
          <a:xfrm>
            <a:off x="1371600" y="1649730"/>
            <a:ext cx="8502015" cy="506730"/>
          </a:xfrm>
          <a:prstGeom prst="rect">
            <a:avLst/>
          </a:prstGeom>
          <a:noFill/>
        </p:spPr>
        <p:txBody>
          <a:bodyPr wrap="square" rtlCol="0" anchor="t">
            <a:sp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从以上分析可知：</a:t>
            </a:r>
            <a:endParaRPr lang="zh-CN" altLang="en-US"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14" name="文本框 13"/>
          <p:cNvSpPr txBox="1"/>
          <p:nvPr/>
        </p:nvSpPr>
        <p:spPr>
          <a:xfrm>
            <a:off x="1238885" y="3856355"/>
            <a:ext cx="8502015" cy="506730"/>
          </a:xfrm>
          <a:prstGeom prst="rect">
            <a:avLst/>
          </a:prstGeom>
          <a:noFill/>
        </p:spPr>
        <p:txBody>
          <a:bodyPr wrap="square" rtlCol="0" anchor="t">
            <a:sp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其波形图如图 2.2.2 所示（设 </a:t>
            </a:r>
            <a:r>
              <a:rPr lang="en-US"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16" name="图片 15"/>
          <p:cNvPicPr>
            <a:picLocks noChangeAspect="1"/>
          </p:cNvPicPr>
          <p:nvPr/>
        </p:nvPicPr>
        <p:blipFill>
          <a:blip r:embed="rId4"/>
          <a:stretch>
            <a:fillRect/>
          </a:stretch>
        </p:blipFill>
        <p:spPr>
          <a:xfrm>
            <a:off x="4265295" y="3989070"/>
            <a:ext cx="676275" cy="323850"/>
          </a:xfrm>
          <a:prstGeom prst="rect">
            <a:avLst/>
          </a:prstGeom>
        </p:spPr>
      </p:pic>
      <p:pic>
        <p:nvPicPr>
          <p:cNvPr id="18" name="图片 17"/>
          <p:cNvPicPr>
            <a:picLocks noChangeAspect="1"/>
          </p:cNvPicPr>
          <p:nvPr/>
        </p:nvPicPr>
        <p:blipFill>
          <a:blip r:embed="rId5"/>
          <a:stretch>
            <a:fillRect/>
          </a:stretch>
        </p:blipFill>
        <p:spPr>
          <a:xfrm>
            <a:off x="5717540" y="3673475"/>
            <a:ext cx="3582035" cy="2777490"/>
          </a:xfrm>
          <a:prstGeom prst="rect">
            <a:avLst/>
          </a:prstGeom>
        </p:spPr>
      </p:pic>
    </p:spTree>
    <p:custDataLst>
      <p:tags r:id="rId6"/>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一、纯电阻元件单相交流电路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0" name="组合 9"/>
          <p:cNvGrpSpPr/>
          <p:nvPr/>
        </p:nvGrpSpPr>
        <p:grpSpPr>
          <a:xfrm>
            <a:off x="668020" y="1590675"/>
            <a:ext cx="10781030" cy="4114800"/>
            <a:chOff x="1052" y="2056"/>
            <a:chExt cx="16978" cy="6480"/>
          </a:xfrm>
        </p:grpSpPr>
        <p:sp>
          <p:nvSpPr>
            <p:cNvPr id="9" name="文本框 8"/>
            <p:cNvSpPr txBox="1"/>
            <p:nvPr/>
          </p:nvSpPr>
          <p:spPr>
            <a:xfrm>
              <a:off x="1052" y="2056"/>
              <a:ext cx="16978" cy="6033"/>
            </a:xfrm>
            <a:prstGeom prst="rect">
              <a:avLst/>
            </a:prstGeom>
            <a:noFill/>
          </p:spPr>
          <p:txBody>
            <a:bodyPr wrap="square" rtlCol="0" anchor="t">
              <a:spAutoFit/>
            </a:bodyPr>
            <a:p>
              <a:pPr marL="0" marR="0" lvl="0" indent="0" algn="just" defTabSz="914400" rtl="0" fontAlgn="auto">
                <a:lnSpc>
                  <a:spcPct val="150000"/>
                </a:lnSpc>
                <a:spcBef>
                  <a:spcPts val="0"/>
                </a:spcBef>
                <a:spcAft>
                  <a:spcPts val="0"/>
                </a:spcAft>
                <a:buClrTx/>
                <a:buSzTx/>
                <a:buFontTx/>
                <a:buNone/>
                <a:defRPr/>
              </a:pPr>
              <a:r>
                <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（二）电阻元件功率分析</a:t>
              </a:r>
              <a:endPar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在交流电路中，任意电路元件上的电压瞬时值与电流瞬时值的乘积称为该元件的瞬时功率，用小写字母 </a:t>
              </a:r>
              <a:r>
                <a:rPr i="1" noProof="0" dirty="0">
                  <a:ln>
                    <a:noFill/>
                  </a:ln>
                  <a:solidFill>
                    <a:prstClr val="black"/>
                  </a:solidFill>
                  <a:effectLst/>
                  <a:uLnTx/>
                  <a:uFillTx/>
                  <a:latin typeface="方正宋三简体" panose="03000509000000000000" charset="-122"/>
                  <a:ea typeface="方正宋三简体" panose="03000509000000000000" charset="-122"/>
                  <a:cs typeface="微软雅黑" panose="020B0503020204020204" charset="-122"/>
                  <a:sym typeface="+mn-lt"/>
                </a:rPr>
                <a:t>p</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表示。</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当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R</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i</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R</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为关联参考方向时，在任一瞬间，电阻中的电流瞬时值与同一瞬间加在电阻两端的电压瞬时值的乘积，称为电阻取用的瞬时功率，用</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p</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R</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表示，即</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从 0 到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t </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的时间内，电阻元件消耗的电能为</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5491" y="5552"/>
              <a:ext cx="9405" cy="999"/>
            </a:xfrm>
            <a:prstGeom prst="rect">
              <a:avLst/>
            </a:prstGeom>
          </p:spPr>
        </p:pic>
        <p:pic>
          <p:nvPicPr>
            <p:cNvPr id="8" name="图片 7"/>
            <p:cNvPicPr>
              <a:picLocks noChangeAspect="1"/>
            </p:cNvPicPr>
            <p:nvPr/>
          </p:nvPicPr>
          <p:blipFill>
            <a:blip r:embed="rId2"/>
            <a:stretch>
              <a:fillRect/>
            </a:stretch>
          </p:blipFill>
          <p:spPr>
            <a:xfrm>
              <a:off x="5993" y="7562"/>
              <a:ext cx="8903" cy="975"/>
            </a:xfrm>
            <a:prstGeom prst="rect">
              <a:avLst/>
            </a:prstGeom>
          </p:spPr>
        </p:pic>
      </p:gr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一、纯电阻元件单相交流电路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1" name="组合 10"/>
          <p:cNvGrpSpPr/>
          <p:nvPr/>
        </p:nvGrpSpPr>
        <p:grpSpPr>
          <a:xfrm>
            <a:off x="668020" y="1188085"/>
            <a:ext cx="10781030" cy="5333365"/>
            <a:chOff x="1052" y="1871"/>
            <a:chExt cx="16978" cy="8399"/>
          </a:xfrm>
        </p:grpSpPr>
        <p:sp>
          <p:nvSpPr>
            <p:cNvPr id="9" name="文本框 8"/>
            <p:cNvSpPr txBox="1"/>
            <p:nvPr/>
          </p:nvSpPr>
          <p:spPr>
            <a:xfrm>
              <a:off x="1052" y="1871"/>
              <a:ext cx="16978" cy="4070"/>
            </a:xfrm>
            <a:prstGeom prst="rect">
              <a:avLst/>
            </a:prstGeom>
            <a:noFill/>
          </p:spPr>
          <p:txBody>
            <a:bodyPr wrap="square" rtlCol="0" anchor="t">
              <a:sp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式（2-2-6）表明电阻消耗的电能全部转化为热能，是一个不可逆的能量转换过程，由于电阻元件的电流和电压同相位，所以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p</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R</a:t>
              </a:r>
              <a:r>
                <a:rPr baseline="-25000" noProof="0" dirty="0">
                  <a:ln>
                    <a:noFill/>
                  </a:ln>
                  <a:solidFill>
                    <a:prstClr val="black"/>
                  </a:solidFill>
                  <a:effectLst/>
                  <a:uLnTx/>
                  <a:uFillTx/>
                  <a:cs typeface="微软雅黑" panose="020B0503020204020204" charset="-122"/>
                  <a:sym typeface="+mn-lt"/>
                </a:rPr>
                <a:t> </a:t>
              </a:r>
              <a:r>
                <a:rPr noProof="0" dirty="0">
                  <a:ln>
                    <a:noFill/>
                  </a:ln>
                  <a:solidFill>
                    <a:prstClr val="black"/>
                  </a:solidFill>
                  <a:effectLst/>
                  <a:uLnTx/>
                  <a:uFillTx/>
                  <a:cs typeface="微软雅黑" panose="020B0503020204020204" charset="-122"/>
                  <a:sym typeface="+mn-lt"/>
                </a:rPr>
                <a:t>在任一瞬间的数值都是正值或者等于零，故电阻是一个耗能元件。实际电路中如白炽灯、电炉等即可视作电阻元件。</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电阻消耗的平均功率为</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6585" y="3859"/>
              <a:ext cx="4050" cy="1065"/>
            </a:xfrm>
            <a:prstGeom prst="rect">
              <a:avLst/>
            </a:prstGeom>
          </p:spPr>
        </p:pic>
        <p:pic>
          <p:nvPicPr>
            <p:cNvPr id="7" name="图片 6"/>
            <p:cNvPicPr>
              <a:picLocks noChangeAspect="1"/>
            </p:cNvPicPr>
            <p:nvPr/>
          </p:nvPicPr>
          <p:blipFill>
            <a:blip r:embed="rId2"/>
            <a:stretch>
              <a:fillRect/>
            </a:stretch>
          </p:blipFill>
          <p:spPr>
            <a:xfrm>
              <a:off x="1366" y="4924"/>
              <a:ext cx="13612" cy="5347"/>
            </a:xfrm>
            <a:prstGeom prst="rect">
              <a:avLst/>
            </a:prstGeom>
          </p:spPr>
        </p:pic>
      </p:gr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矩形 15"/>
          <p:cNvSpPr/>
          <p:nvPr/>
        </p:nvSpPr>
        <p:spPr>
          <a:xfrm flipH="1">
            <a:off x="0" y="4160162"/>
            <a:ext cx="12192000" cy="2697838"/>
          </a:xfrm>
          <a:prstGeom prst="rect">
            <a:avLst/>
          </a:prstGeom>
          <a:blipFill dpi="0" rotWithShape="1">
            <a:blip r:embed="rId1"/>
            <a:srcRect/>
            <a:stretch>
              <a:fillRect l="-3291" t="-135496" r="-3291" b="-8561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矩形 36"/>
          <p:cNvSpPr/>
          <p:nvPr/>
        </p:nvSpPr>
        <p:spPr>
          <a:xfrm>
            <a:off x="-10886" y="1633116"/>
            <a:ext cx="667752"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8" name="矩形 37"/>
          <p:cNvSpPr/>
          <p:nvPr/>
        </p:nvSpPr>
        <p:spPr>
          <a:xfrm>
            <a:off x="11759877" y="1010361"/>
            <a:ext cx="428541" cy="258374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39" name="组合 38"/>
          <p:cNvGrpSpPr/>
          <p:nvPr/>
        </p:nvGrpSpPr>
        <p:grpSpPr>
          <a:xfrm>
            <a:off x="7750628" y="3302055"/>
            <a:ext cx="3077029" cy="2697838"/>
            <a:chOff x="7750628" y="3302055"/>
            <a:chExt cx="3077029" cy="2697838"/>
          </a:xfrm>
        </p:grpSpPr>
        <p:sp>
          <p:nvSpPr>
            <p:cNvPr id="40" name="矩形 39"/>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文本框 40"/>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CONTENTS</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矩形 41"/>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5" name="文本框 44"/>
          <p:cNvSpPr txBox="1"/>
          <p:nvPr/>
        </p:nvSpPr>
        <p:spPr>
          <a:xfrm>
            <a:off x="820420" y="895985"/>
            <a:ext cx="385127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任务一　认识交流电路</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8" name="文本框 47"/>
          <p:cNvSpPr txBox="1"/>
          <p:nvPr/>
        </p:nvSpPr>
        <p:spPr>
          <a:xfrm>
            <a:off x="820420" y="1723390"/>
            <a:ext cx="524573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任务三　分析计算交流电路</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1" name="文本框 50"/>
          <p:cNvSpPr txBox="1"/>
          <p:nvPr/>
        </p:nvSpPr>
        <p:spPr>
          <a:xfrm>
            <a:off x="6329680" y="711200"/>
            <a:ext cx="5166360" cy="82994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任务二　了解单一参数元件的单相交流电路</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4" name="文本框 53"/>
          <p:cNvSpPr txBox="1"/>
          <p:nvPr/>
        </p:nvSpPr>
        <p:spPr>
          <a:xfrm>
            <a:off x="6329680" y="1723390"/>
            <a:ext cx="525970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任务四　功率因数的计算与分析</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6329045" y="2324735"/>
            <a:ext cx="5430520" cy="82994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任务六　对三相交流电路的认识、分析与应用</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文本框 2"/>
          <p:cNvSpPr txBox="1"/>
          <p:nvPr/>
        </p:nvSpPr>
        <p:spPr>
          <a:xfrm>
            <a:off x="819785" y="2509520"/>
            <a:ext cx="534733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任务五　了解实际交流电路的应用</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1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1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1+#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0" name="组合 9"/>
          <p:cNvGrpSpPr/>
          <p:nvPr/>
        </p:nvGrpSpPr>
        <p:grpSpPr>
          <a:xfrm>
            <a:off x="668020" y="1188085"/>
            <a:ext cx="10781030" cy="5333365"/>
            <a:chOff x="1052" y="1871"/>
            <a:chExt cx="16978" cy="8399"/>
          </a:xfrm>
        </p:grpSpPr>
        <p:sp>
          <p:nvSpPr>
            <p:cNvPr id="9" name="文本框 8"/>
            <p:cNvSpPr txBox="1"/>
            <p:nvPr/>
          </p:nvSpPr>
          <p:spPr>
            <a:xfrm>
              <a:off x="1052" y="1871"/>
              <a:ext cx="16978" cy="4070"/>
            </a:xfrm>
            <a:prstGeom prst="rect">
              <a:avLst/>
            </a:prstGeom>
            <a:noFill/>
          </p:spPr>
          <p:txBody>
            <a:bodyPr wrap="square" rtlCol="0" anchor="t">
              <a:spAutoFit/>
            </a:bodyPr>
            <a:p>
              <a:pPr marL="0" marR="0" lvl="0" indent="0" algn="just" defTabSz="914400" rtl="0" fontAlgn="auto">
                <a:lnSpc>
                  <a:spcPct val="150000"/>
                </a:lnSpc>
                <a:spcBef>
                  <a:spcPts val="0"/>
                </a:spcBef>
                <a:spcAft>
                  <a:spcPts val="0"/>
                </a:spcAft>
                <a:buClrTx/>
                <a:buSzTx/>
                <a:buFontTx/>
                <a:buNone/>
                <a:defRPr/>
              </a:pPr>
              <a:r>
                <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（一）电感元件上电压与电流的关系</a:t>
              </a:r>
              <a:endPar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设电感 L 中通入正弦电流，其参考方向如图 2.2.4 所示。</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设流过电感元件的正弦交流电流为</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则电感两端的电压为</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7057" y="3955"/>
              <a:ext cx="3119" cy="566"/>
            </a:xfrm>
            <a:prstGeom prst="rect">
              <a:avLst/>
            </a:prstGeom>
          </p:spPr>
        </p:pic>
        <p:pic>
          <p:nvPicPr>
            <p:cNvPr id="8" name="图片 7"/>
            <p:cNvPicPr>
              <a:picLocks noChangeAspect="1"/>
            </p:cNvPicPr>
            <p:nvPr/>
          </p:nvPicPr>
          <p:blipFill>
            <a:blip r:embed="rId2"/>
            <a:stretch>
              <a:fillRect/>
            </a:stretch>
          </p:blipFill>
          <p:spPr>
            <a:xfrm>
              <a:off x="3247" y="5218"/>
              <a:ext cx="13603" cy="5053"/>
            </a:xfrm>
            <a:prstGeom prst="rect">
              <a:avLst/>
            </a:prstGeom>
          </p:spPr>
        </p:pic>
      </p:gr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文本框 8"/>
          <p:cNvSpPr txBox="1"/>
          <p:nvPr/>
        </p:nvSpPr>
        <p:spPr>
          <a:xfrm>
            <a:off x="668020" y="1188085"/>
            <a:ext cx="10781030" cy="1753235"/>
          </a:xfrm>
          <a:prstGeom prst="rect">
            <a:avLst/>
          </a:prstGeom>
          <a:noFill/>
        </p:spPr>
        <p:txBody>
          <a:bodyPr wrap="square" rtlCol="0" anchor="t">
            <a:sp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式（2-2-7）表明，线性电感的端电压</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a:t>
            </a:r>
            <a:r>
              <a:rPr noProof="0" dirty="0">
                <a:ln>
                  <a:noFill/>
                </a:ln>
                <a:solidFill>
                  <a:prstClr val="black"/>
                </a:solidFill>
                <a:effectLst/>
                <a:uLnTx/>
                <a:uFillTx/>
                <a:cs typeface="微软雅黑" panose="020B0503020204020204" charset="-122"/>
                <a:sym typeface="+mn-lt"/>
              </a:rPr>
              <a:t>与电流</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i</a:t>
            </a:r>
            <a:r>
              <a:rPr noProof="0" dirty="0">
                <a:ln>
                  <a:noFill/>
                </a:ln>
                <a:solidFill>
                  <a:prstClr val="black"/>
                </a:solidFill>
                <a:effectLst/>
                <a:uLnTx/>
                <a:uFillTx/>
                <a:cs typeface="微软雅黑" panose="020B0503020204020204" charset="-122"/>
                <a:sym typeface="+mn-lt"/>
              </a:rPr>
              <a:t>对时间的变化率</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di</a:t>
            </a:r>
            <a:r>
              <a:rPr noProof="0" dirty="0">
                <a:ln>
                  <a:noFill/>
                </a:ln>
                <a:solidFill>
                  <a:prstClr val="black"/>
                </a:solidFill>
                <a:effectLst/>
                <a:uLnTx/>
                <a:uFillTx/>
                <a:cs typeface="微软雅黑" panose="020B0503020204020204" charset="-122"/>
                <a:sym typeface="+mn-lt"/>
              </a:rPr>
              <a:t>/</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dt</a:t>
            </a:r>
            <a:r>
              <a:rPr noProof="0" dirty="0">
                <a:ln>
                  <a:noFill/>
                </a:ln>
                <a:solidFill>
                  <a:prstClr val="black"/>
                </a:solidFill>
                <a:effectLst/>
                <a:uLnTx/>
                <a:uFillTx/>
                <a:cs typeface="微软雅黑" panose="020B0503020204020204" charset="-122"/>
                <a:sym typeface="+mn-lt"/>
              </a:rPr>
              <a:t>成正比。对于恒定直流，电感元件的两端电压为零，因此，电感元件对直流电路来讲可视作短路。</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电感元件的电压、电流波形图如图 2.2.5 所示（设</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φ</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i</a:t>
            </a:r>
            <a:r>
              <a:rPr noProof="0" dirty="0">
                <a:ln>
                  <a:noFill/>
                </a:ln>
                <a:solidFill>
                  <a:prstClr val="black"/>
                </a:solidFill>
                <a:effectLst/>
                <a:uLnTx/>
                <a:uFillTx/>
                <a:cs typeface="微软雅黑" panose="020B0503020204020204" charset="-122"/>
                <a:sym typeface="+mn-lt"/>
              </a:rPr>
              <a:t>=0）。比较电压和电流的关系式可见：电感两端电压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a:t>
            </a:r>
            <a:r>
              <a:rPr noProof="0" dirty="0">
                <a:ln>
                  <a:noFill/>
                </a:ln>
                <a:solidFill>
                  <a:prstClr val="black"/>
                </a:solidFill>
                <a:effectLst/>
                <a:uLnTx/>
                <a:uFillTx/>
                <a:cs typeface="微软雅黑" panose="020B0503020204020204" charset="-122"/>
                <a:sym typeface="+mn-lt"/>
              </a:rPr>
              <a:t>和电流</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i</a:t>
            </a:r>
            <a:r>
              <a:rPr noProof="0" dirty="0">
                <a:ln>
                  <a:noFill/>
                </a:ln>
                <a:solidFill>
                  <a:prstClr val="black"/>
                </a:solidFill>
                <a:effectLst/>
                <a:uLnTx/>
                <a:uFillTx/>
                <a:cs typeface="微软雅黑" panose="020B0503020204020204" charset="-122"/>
                <a:sym typeface="+mn-lt"/>
              </a:rPr>
              <a:t>也是同频率的正弦量，电压的相位超前电流 90°，电压与电流在数值上满足关系</a:t>
            </a:r>
            <a:endParaRPr noProof="0" dirty="0">
              <a:ln>
                <a:noFill/>
              </a:ln>
              <a:solidFill>
                <a:prstClr val="black"/>
              </a:solidFill>
              <a:effectLst/>
              <a:uLnTx/>
              <a:uFillTx/>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3167380" y="3429000"/>
            <a:ext cx="6753225" cy="2701290"/>
          </a:xfrm>
          <a:prstGeom prst="rect">
            <a:avLst/>
          </a:prstGeom>
        </p:spPr>
      </p:pic>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1066800" y="1614805"/>
            <a:ext cx="10516235" cy="42735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charset="0"/>
              </a:defRPr>
            </a:lvl1pPr>
          </a:lstStyle>
          <a:p>
            <a:pPr marL="0" lvl="0" indent="0" algn="l" fontAlgn="auto">
              <a:lnSpc>
                <a:spcPct val="100000"/>
              </a:lnSpc>
              <a:spcBef>
                <a:spcPts val="0"/>
              </a:spcBef>
              <a:spcAft>
                <a:spcPts val="800"/>
              </a:spcAft>
              <a:buSzPct val="100000"/>
              <a:buNone/>
            </a:pPr>
            <a:r>
              <a:rPr sz="1800" spc="2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lt"/>
              </a:rPr>
              <a:t>从以上分析可知：</a:t>
            </a:r>
            <a:endParaRPr sz="1800" spc="2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lt"/>
            </a:endParaRPr>
          </a:p>
        </p:txBody>
      </p:sp>
      <p:sp>
        <p:nvSpPr>
          <p:cNvPr id="17" name="剪去单角的矩形 16"/>
          <p:cNvSpPr/>
          <p:nvPr>
            <p:custDataLst>
              <p:tags r:id="rId2"/>
            </p:custDataLst>
          </p:nvPr>
        </p:nvSpPr>
        <p:spPr>
          <a:xfrm>
            <a:off x="7967152" y="2513965"/>
            <a:ext cx="2750849" cy="3190271"/>
          </a:xfrm>
          <a:prstGeom prst="snip1Rect">
            <a:avLst/>
          </a:prstGeom>
          <a:gradFill>
            <a:gsLst>
              <a:gs pos="0">
                <a:schemeClr val="accent6"/>
              </a:gs>
              <a:gs pos="100000">
                <a:schemeClr val="accent6">
                  <a:lumMod val="75000"/>
                </a:schemeClr>
              </a:gs>
            </a:gsLst>
            <a:lin ang="7800000" scaled="0"/>
          </a:gradFill>
          <a:ln>
            <a:noFill/>
          </a:ln>
          <a:effectLst>
            <a:outerShdw blurRad="381000" dist="63500" dir="18900000" algn="bl" rotWithShape="0">
              <a:srgbClr val="4575F0">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effectLst/>
              <a:sym typeface="+mn-ea"/>
            </a:endParaRPr>
          </a:p>
        </p:txBody>
      </p:sp>
      <p:sp>
        <p:nvSpPr>
          <p:cNvPr id="16" name="剪去单角的矩形 15"/>
          <p:cNvSpPr/>
          <p:nvPr>
            <p:custDataLst>
              <p:tags r:id="rId3"/>
            </p:custDataLst>
          </p:nvPr>
        </p:nvSpPr>
        <p:spPr>
          <a:xfrm>
            <a:off x="4925771" y="2513965"/>
            <a:ext cx="2750849" cy="3190271"/>
          </a:xfrm>
          <a:prstGeom prst="snip1Rect">
            <a:avLst/>
          </a:prstGeom>
          <a:gradFill>
            <a:gsLst>
              <a:gs pos="0">
                <a:schemeClr val="accent2"/>
              </a:gs>
              <a:gs pos="100000">
                <a:schemeClr val="accent2">
                  <a:lumMod val="75000"/>
                </a:schemeClr>
              </a:gs>
            </a:gsLst>
            <a:lin ang="7800000" scaled="0"/>
          </a:gradFill>
          <a:ln>
            <a:noFill/>
          </a:ln>
          <a:effectLst>
            <a:outerShdw blurRad="381000" dist="63500" dir="18900000" algn="bl" rotWithShape="0">
              <a:srgbClr val="4575F0">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effectLst/>
              <a:sym typeface="+mn-ea"/>
            </a:endParaRPr>
          </a:p>
        </p:txBody>
      </p:sp>
      <p:sp>
        <p:nvSpPr>
          <p:cNvPr id="12" name="剪去单角的矩形 11"/>
          <p:cNvSpPr/>
          <p:nvPr>
            <p:custDataLst>
              <p:tags r:id="rId4"/>
            </p:custDataLst>
          </p:nvPr>
        </p:nvSpPr>
        <p:spPr>
          <a:xfrm>
            <a:off x="1884390" y="2513965"/>
            <a:ext cx="2750849" cy="3190271"/>
          </a:xfrm>
          <a:prstGeom prst="snip1Rect">
            <a:avLst/>
          </a:prstGeom>
          <a:gradFill>
            <a:gsLst>
              <a:gs pos="0">
                <a:schemeClr val="accent1"/>
              </a:gs>
              <a:gs pos="100000">
                <a:schemeClr val="accent1">
                  <a:lumMod val="75000"/>
                </a:schemeClr>
              </a:gs>
            </a:gsLst>
            <a:lin ang="7800000" scaled="0"/>
          </a:gradFill>
          <a:ln>
            <a:noFill/>
          </a:ln>
          <a:effectLst>
            <a:outerShdw blurRad="381000" dist="63500" dir="18900000" algn="bl" rotWithShape="0">
              <a:srgbClr val="4575F0">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ffectLst/>
            </a:endParaRPr>
          </a:p>
        </p:txBody>
      </p:sp>
      <p:sp>
        <p:nvSpPr>
          <p:cNvPr id="14" name="文本框 13"/>
          <p:cNvSpPr txBox="1"/>
          <p:nvPr>
            <p:custDataLst>
              <p:tags r:id="rId5"/>
            </p:custDataLst>
          </p:nvPr>
        </p:nvSpPr>
        <p:spPr>
          <a:xfrm>
            <a:off x="2056144" y="2855799"/>
            <a:ext cx="2407899" cy="2606977"/>
          </a:xfrm>
          <a:prstGeom prst="rect">
            <a:avLst/>
          </a:prstGeom>
          <a:noFill/>
        </p:spPr>
        <p:txBody>
          <a:bodyPr wrap="square" rtlCol="0" anchor="ctr" anchorCtr="0">
            <a:normAutofit/>
          </a:bodyPr>
          <a:p>
            <a:pPr marL="0" lvl="0" indent="0" algn="just" fontAlgn="auto">
              <a:lnSpc>
                <a:spcPct val="150000"/>
              </a:lnSpc>
              <a:spcBef>
                <a:spcPts val="0"/>
              </a:spcBef>
              <a:spcAft>
                <a:spcPts val="800"/>
              </a:spcAft>
              <a:buSzPct val="100000"/>
              <a:buNone/>
            </a:pPr>
            <a:r>
              <a:rPr lang="zh-CN" altLang="en-US" spc="140" dirty="0">
                <a:solidFill>
                  <a:schemeClr val="lt1"/>
                </a:solidFill>
                <a:uFillTx/>
                <a:latin typeface="Arial" panose="020B0604020202020204" pitchFamily="34" charset="0"/>
                <a:ea typeface="微软雅黑" panose="020B0503020204020204" charset="-122"/>
                <a:sym typeface="Arial" panose="020B0604020202020204" pitchFamily="34" charset="0"/>
              </a:rPr>
              <a:t>（1）电感两端的电压与电流同频率；</a:t>
            </a:r>
            <a:endParaRPr lang="zh-CN" altLang="en-US" spc="140" dirty="0">
              <a:solidFill>
                <a:schemeClr val="lt1"/>
              </a:solidFill>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6"/>
            </p:custDataLst>
          </p:nvPr>
        </p:nvSpPr>
        <p:spPr>
          <a:xfrm>
            <a:off x="5098083" y="2855799"/>
            <a:ext cx="2407899" cy="2607535"/>
          </a:xfrm>
          <a:prstGeom prst="rect">
            <a:avLst/>
          </a:prstGeom>
          <a:noFill/>
        </p:spPr>
        <p:txBody>
          <a:bodyPr wrap="square" rtlCol="0" anchor="ctr" anchorCtr="0">
            <a:normAutofit/>
          </a:bodyPr>
          <a:p>
            <a:pPr marL="0" lvl="0" indent="0" algn="just" fontAlgn="auto">
              <a:lnSpc>
                <a:spcPct val="150000"/>
              </a:lnSpc>
              <a:spcBef>
                <a:spcPts val="0"/>
              </a:spcBef>
              <a:spcAft>
                <a:spcPts val="800"/>
              </a:spcAft>
              <a:buSzPct val="100000"/>
              <a:buNone/>
            </a:pPr>
            <a:r>
              <a:rPr lang="zh-CN" altLang="en-US" spc="140" dirty="0">
                <a:solidFill>
                  <a:schemeClr val="lt1"/>
                </a:solidFill>
                <a:uFillTx/>
                <a:latin typeface="Arial" panose="020B0604020202020204" pitchFamily="34" charset="0"/>
                <a:ea typeface="微软雅黑" panose="020B0503020204020204" charset="-122"/>
                <a:sym typeface="Arial" panose="020B0604020202020204" pitchFamily="34" charset="0"/>
              </a:rPr>
              <a:t>（2）电感两端的电压在相位上超前电流 90°；</a:t>
            </a:r>
            <a:endParaRPr lang="zh-CN" altLang="en-US" spc="140" dirty="0">
              <a:solidFill>
                <a:schemeClr val="lt1"/>
              </a:solidFill>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7"/>
            </p:custDataLst>
          </p:nvPr>
        </p:nvSpPr>
        <p:spPr>
          <a:xfrm>
            <a:off x="8140065" y="2855595"/>
            <a:ext cx="2532380" cy="2607310"/>
          </a:xfrm>
          <a:prstGeom prst="rect">
            <a:avLst/>
          </a:prstGeom>
          <a:noFill/>
        </p:spPr>
        <p:txBody>
          <a:bodyPr wrap="square" rtlCol="0" anchor="ctr" anchorCtr="0">
            <a:normAutofit/>
          </a:bodyPr>
          <a:p>
            <a:pPr marL="0" lvl="0" indent="0" algn="l" fontAlgn="auto">
              <a:lnSpc>
                <a:spcPct val="120000"/>
              </a:lnSpc>
              <a:spcBef>
                <a:spcPts val="0"/>
              </a:spcBef>
              <a:spcAft>
                <a:spcPts val="800"/>
              </a:spcAft>
              <a:buSzPct val="100000"/>
              <a:buNone/>
            </a:pPr>
            <a:r>
              <a:rPr lang="zh-CN" altLang="en-US" spc="140" dirty="0">
                <a:solidFill>
                  <a:schemeClr val="lt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（3）电感两端的电压与电流有效值（或最大值）之比为 </a:t>
            </a:r>
            <a:r>
              <a:rPr lang="zh-CN" altLang="en-US" spc="140" dirty="0">
                <a:solidFill>
                  <a:schemeClr val="lt1"/>
                </a:solidFill>
                <a:uFillTx/>
                <a:latin typeface="EU-B2X" panose="03000509000000000000" charset="-122"/>
                <a:ea typeface="EU-B2X" panose="03000509000000000000" charset="-122"/>
                <a:cs typeface="微软雅黑" panose="020B0503020204020204" charset="-122"/>
                <a:sym typeface="Arial" panose="020B0604020202020204" pitchFamily="34" charset="0"/>
              </a:rPr>
              <a:t>ωL</a:t>
            </a:r>
            <a:r>
              <a:rPr lang="zh-CN" altLang="en-US" spc="140" dirty="0">
                <a:solidFill>
                  <a:schemeClr val="lt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lang="zh-CN" altLang="en-US" spc="140" dirty="0">
              <a:solidFill>
                <a:schemeClr val="lt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ustDataLst>
      <p:tags r:id="rId8"/>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1"/>
            </p:custDataLst>
          </p:nvPr>
        </p:nvSpPr>
        <p:spPr>
          <a:xfrm>
            <a:off x="5098083" y="2855799"/>
            <a:ext cx="2407899" cy="2607535"/>
          </a:xfrm>
          <a:prstGeom prst="rect">
            <a:avLst/>
          </a:prstGeom>
          <a:noFill/>
        </p:spPr>
        <p:txBody>
          <a:bodyPr wrap="square" rtlCol="0" anchor="ctr" anchorCtr="0">
            <a:normAutofit/>
          </a:bodyPr>
          <a:p>
            <a:pPr marL="0" lvl="0" indent="0" algn="just" fontAlgn="auto">
              <a:lnSpc>
                <a:spcPct val="150000"/>
              </a:lnSpc>
              <a:spcBef>
                <a:spcPts val="0"/>
              </a:spcBef>
              <a:spcAft>
                <a:spcPts val="800"/>
              </a:spcAft>
              <a:buSzPct val="100000"/>
              <a:buNone/>
            </a:pPr>
            <a:r>
              <a:rPr lang="zh-CN" altLang="en-US" spc="140" dirty="0">
                <a:solidFill>
                  <a:schemeClr val="lt1"/>
                </a:solidFill>
                <a:uFillTx/>
                <a:latin typeface="Arial" panose="020B0604020202020204" pitchFamily="34" charset="0"/>
                <a:ea typeface="微软雅黑" panose="020B0503020204020204" charset="-122"/>
                <a:sym typeface="Arial" panose="020B0604020202020204" pitchFamily="34" charset="0"/>
              </a:rPr>
              <a:t>（2）电感两端的电压在相位上超前电流 90°；</a:t>
            </a:r>
            <a:endParaRPr lang="zh-CN" altLang="en-US" spc="140" dirty="0">
              <a:solidFill>
                <a:schemeClr val="lt1"/>
              </a:solidFill>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2"/>
            </p:custDataLst>
          </p:nvPr>
        </p:nvSpPr>
        <p:spPr>
          <a:xfrm>
            <a:off x="8140065" y="2855595"/>
            <a:ext cx="2532380" cy="2607310"/>
          </a:xfrm>
          <a:prstGeom prst="rect">
            <a:avLst/>
          </a:prstGeom>
          <a:noFill/>
        </p:spPr>
        <p:txBody>
          <a:bodyPr wrap="square" rtlCol="0" anchor="ctr" anchorCtr="0">
            <a:normAutofit/>
          </a:bodyPr>
          <a:p>
            <a:pPr marL="0" lvl="0" indent="0" algn="l" fontAlgn="auto">
              <a:lnSpc>
                <a:spcPct val="120000"/>
              </a:lnSpc>
              <a:spcBef>
                <a:spcPts val="0"/>
              </a:spcBef>
              <a:spcAft>
                <a:spcPts val="800"/>
              </a:spcAft>
              <a:buSzPct val="100000"/>
              <a:buNone/>
            </a:pPr>
            <a:r>
              <a:rPr lang="zh-CN" altLang="en-US" spc="140" dirty="0">
                <a:solidFill>
                  <a:schemeClr val="lt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（3）电感两端的电压与电流有效值（或最大值）之比为 </a:t>
            </a:r>
            <a:r>
              <a:rPr lang="zh-CN" altLang="en-US" spc="140" dirty="0">
                <a:solidFill>
                  <a:schemeClr val="lt1"/>
                </a:solidFill>
                <a:uFillTx/>
                <a:latin typeface="EU-B2X" panose="03000509000000000000" charset="-122"/>
                <a:ea typeface="EU-B2X" panose="03000509000000000000" charset="-122"/>
                <a:cs typeface="微软雅黑" panose="020B0503020204020204" charset="-122"/>
                <a:sym typeface="Arial" panose="020B0604020202020204" pitchFamily="34" charset="0"/>
              </a:rPr>
              <a:t>ωL</a:t>
            </a:r>
            <a:r>
              <a:rPr lang="zh-CN" altLang="en-US" spc="140" dirty="0">
                <a:solidFill>
                  <a:schemeClr val="lt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lang="zh-CN" altLang="en-US" spc="140" dirty="0">
              <a:solidFill>
                <a:schemeClr val="lt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pic>
        <p:nvPicPr>
          <p:cNvPr id="2" name="图片 1"/>
          <p:cNvPicPr>
            <a:picLocks noChangeAspect="1"/>
          </p:cNvPicPr>
          <p:nvPr/>
        </p:nvPicPr>
        <p:blipFill>
          <a:blip r:embed="rId3"/>
          <a:stretch>
            <a:fillRect/>
          </a:stretch>
        </p:blipFill>
        <p:spPr>
          <a:xfrm>
            <a:off x="902970" y="1060450"/>
            <a:ext cx="9865995" cy="2669540"/>
          </a:xfrm>
          <a:prstGeom prst="rect">
            <a:avLst/>
          </a:prstGeom>
        </p:spPr>
      </p:pic>
      <p:pic>
        <p:nvPicPr>
          <p:cNvPr id="6" name="图片 5"/>
          <p:cNvPicPr>
            <a:picLocks noChangeAspect="1"/>
          </p:cNvPicPr>
          <p:nvPr/>
        </p:nvPicPr>
        <p:blipFill>
          <a:blip r:embed="rId4"/>
          <a:stretch>
            <a:fillRect/>
          </a:stretch>
        </p:blipFill>
        <p:spPr>
          <a:xfrm>
            <a:off x="1121410" y="3786505"/>
            <a:ext cx="9551035" cy="2614295"/>
          </a:xfrm>
          <a:prstGeom prst="rect">
            <a:avLst/>
          </a:prstGeom>
        </p:spPr>
      </p:pic>
    </p:spTree>
    <p:custDataLst>
      <p:tags r:id="rId5"/>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文本框 8"/>
          <p:cNvSpPr txBox="1"/>
          <p:nvPr/>
        </p:nvSpPr>
        <p:spPr>
          <a:xfrm>
            <a:off x="708025" y="1775460"/>
            <a:ext cx="2883535" cy="431165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（二）电感元件功率分析</a:t>
            </a:r>
            <a:endPar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在电压与电流参考方向一致时：</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1. 电感元件的瞬时功率。</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电感元件的瞬时功率为</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3684270" y="1527810"/>
            <a:ext cx="8020050" cy="3802380"/>
          </a:xfrm>
          <a:prstGeom prst="rect">
            <a:avLst/>
          </a:prstGeom>
        </p:spPr>
      </p:pic>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708025" y="1083945"/>
            <a:ext cx="10788015" cy="431165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其电压、电流、功率的波形图如图 2.2.7 所示。由式（2-2-12）或波形图都可以看出，此功率是以二倍角</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频率作正弦变化的。</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2. 电感元件的平均功率。</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电感在通以正弦电流时，所吸收的平均功率为</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式（2-2-13）表明电感元件是不消耗能量的，它是</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储能元件。电感吸收的瞬时功率不为零，在第一和第三个 1/4 周</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期内，瞬时功率为正值，</a:t>
            </a:r>
            <a:r>
              <a:rPr lang="zh-CN"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电感吸取电源的电能，并将其转换成</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磁场能量储存起来；在第二和第四个 1/4 周期内，瞬时功率为负值，将储存的磁场能量转换成电能返送给电源。因此纯电感条件下电路中仅有能量的交换而没有能量的损耗。</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7" name="图片 6"/>
          <p:cNvPicPr>
            <a:picLocks noChangeAspect="1"/>
          </p:cNvPicPr>
          <p:nvPr/>
        </p:nvPicPr>
        <p:blipFill>
          <a:blip r:embed="rId1"/>
          <a:stretch>
            <a:fillRect/>
          </a:stretch>
        </p:blipFill>
        <p:spPr>
          <a:xfrm>
            <a:off x="7386955" y="2030095"/>
            <a:ext cx="3015615" cy="2974975"/>
          </a:xfrm>
          <a:prstGeom prst="rect">
            <a:avLst/>
          </a:prstGeom>
        </p:spPr>
      </p:pic>
      <p:pic>
        <p:nvPicPr>
          <p:cNvPr id="8" name="图片 7"/>
          <p:cNvPicPr>
            <a:picLocks noChangeAspect="1"/>
          </p:cNvPicPr>
          <p:nvPr/>
        </p:nvPicPr>
        <p:blipFill>
          <a:blip r:embed="rId2"/>
          <a:stretch>
            <a:fillRect/>
          </a:stretch>
        </p:blipFill>
        <p:spPr>
          <a:xfrm>
            <a:off x="817245" y="3028950"/>
            <a:ext cx="5829300" cy="800100"/>
          </a:xfrm>
          <a:prstGeom prst="rect">
            <a:avLst/>
          </a:prstGeom>
        </p:spPr>
      </p:pic>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708025" y="1083945"/>
            <a:ext cx="10788015" cy="431165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工程中为了表示能量交换的规模大小，将电感瞬时功率的最大值定义为电感的无功功率，简称感性无功功率，用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Q</a:t>
            </a:r>
            <a:r>
              <a:rPr lang="en-US"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L</a:t>
            </a:r>
            <a:r>
              <a:rPr baseline="-25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表示。即</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无功功率的单位为乏（var），工程中有时也用千乏（kvar），且有 1 kvar=10</a:t>
            </a:r>
            <a:r>
              <a:rPr baseline="30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3</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var。</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实际电感线圈广泛存在于各种电气设备之中，如变压器、电机的绕组、继电器的电磁作用机构、日光灯镇流器等。</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例 2-7　若将</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L </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20 mH 的电感元件接在</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U</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L</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=110 V 的正弦电源上，则通过的电流是 1 mA。（1）求电感元件的感抗及电源的频率。（2）若把该元件接在直流 110 V 电源上，会出现什么现象 ?</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3760470" y="2009140"/>
            <a:ext cx="5650230" cy="670560"/>
          </a:xfrm>
          <a:prstGeom prst="rect">
            <a:avLst/>
          </a:prstGeom>
        </p:spPr>
      </p:pic>
      <p:pic>
        <p:nvPicPr>
          <p:cNvPr id="9" name="图片 8"/>
          <p:cNvPicPr>
            <a:picLocks noChangeAspect="1"/>
          </p:cNvPicPr>
          <p:nvPr/>
        </p:nvPicPr>
        <p:blipFill>
          <a:blip r:embed="rId2"/>
          <a:stretch>
            <a:fillRect/>
          </a:stretch>
        </p:blipFill>
        <p:spPr>
          <a:xfrm>
            <a:off x="2988310" y="4992370"/>
            <a:ext cx="6683375" cy="1511935"/>
          </a:xfrm>
          <a:prstGeom prst="rect">
            <a:avLst/>
          </a:prstGeom>
        </p:spPr>
      </p:pic>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二、纯电感元件单相交流电路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708025" y="1083945"/>
            <a:ext cx="10788015" cy="431165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（2）在直流电路中</a:t>
            </a:r>
            <a:r>
              <a:rPr lang="zh-CN" noProof="0" dirty="0">
                <a:ln>
                  <a:noFill/>
                </a:ln>
                <a:solidFill>
                  <a:prstClr val="black"/>
                </a:solidFill>
                <a:effectLst/>
                <a:uLnTx/>
                <a:uFillTx/>
                <a:cs typeface="微软雅黑" panose="020B0503020204020204" charset="-122"/>
                <a:sym typeface="+mn-lt"/>
              </a:rPr>
              <a:t>，</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X</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L</a:t>
            </a:r>
            <a:r>
              <a:rPr noProof="0" dirty="0">
                <a:ln>
                  <a:noFill/>
                </a:ln>
                <a:solidFill>
                  <a:prstClr val="black"/>
                </a:solidFill>
                <a:effectLst/>
                <a:uLnTx/>
                <a:uFillTx/>
                <a:cs typeface="微软雅黑" panose="020B0503020204020204" charset="-122"/>
                <a:sym typeface="+mn-lt"/>
              </a:rPr>
              <a:t>= 0 ，电流很大，电感元件可能烧坏。</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例 2-8　一个线圈电阻很小，可略去不计，电感</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L</a:t>
            </a:r>
            <a:r>
              <a:rPr noProof="0" dirty="0">
                <a:ln>
                  <a:noFill/>
                </a:ln>
                <a:solidFill>
                  <a:prstClr val="black"/>
                </a:solidFill>
                <a:effectLst/>
                <a:uLnTx/>
                <a:uFillTx/>
                <a:cs typeface="微软雅黑" panose="020B0503020204020204" charset="-122"/>
                <a:sym typeface="+mn-lt"/>
              </a:rPr>
              <a:t> = 35 mH 。（1）求该线圈在 50</a:t>
            </a:r>
            <a:r>
              <a:rPr lang="en-US" noProof="0" dirty="0">
                <a:ln>
                  <a:noFill/>
                </a:ln>
                <a:solidFill>
                  <a:prstClr val="black"/>
                </a:solidFill>
                <a:effectLst/>
                <a:uLnTx/>
                <a:uFillTx/>
                <a:cs typeface="微软雅黑" panose="020B0503020204020204" charset="-122"/>
                <a:sym typeface="+mn-lt"/>
              </a:rPr>
              <a:t> </a:t>
            </a:r>
            <a:r>
              <a:rPr noProof="0" dirty="0">
                <a:ln>
                  <a:noFill/>
                </a:ln>
                <a:solidFill>
                  <a:prstClr val="black"/>
                </a:solidFill>
                <a:effectLst/>
                <a:uLnTx/>
                <a:uFillTx/>
                <a:cs typeface="微软雅黑" panose="020B0503020204020204" charset="-122"/>
                <a:sym typeface="+mn-lt"/>
              </a:rPr>
              <a:t>Hz的交流电路中的感抗</a:t>
            </a:r>
            <a:r>
              <a:rPr lang="zh-CN" noProof="0" dirty="0">
                <a:ln>
                  <a:noFill/>
                </a:ln>
                <a:solidFill>
                  <a:prstClr val="black"/>
                </a:solidFill>
                <a:effectLst/>
                <a:uLnTx/>
                <a:uFillTx/>
                <a:cs typeface="微软雅黑" panose="020B0503020204020204" charset="-122"/>
                <a:sym typeface="+mn-lt"/>
              </a:rPr>
              <a:t>；</a:t>
            </a:r>
            <a:r>
              <a:rPr noProof="0" dirty="0">
                <a:ln>
                  <a:noFill/>
                </a:ln>
                <a:solidFill>
                  <a:prstClr val="black"/>
                </a:solidFill>
                <a:effectLst/>
                <a:uLnTx/>
                <a:uFillTx/>
                <a:cs typeface="微软雅黑" panose="020B0503020204020204" charset="-122"/>
                <a:sym typeface="+mn-lt"/>
              </a:rPr>
              <a:t>（2）若接在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 </a:t>
            </a:r>
            <a:r>
              <a:rPr noProof="0" dirty="0">
                <a:ln>
                  <a:noFill/>
                </a:ln>
                <a:solidFill>
                  <a:prstClr val="black"/>
                </a:solidFill>
                <a:effectLst/>
                <a:uLnTx/>
                <a:uFillTx/>
                <a:cs typeface="微软雅黑" panose="020B0503020204020204" charset="-122"/>
                <a:sym typeface="+mn-lt"/>
              </a:rPr>
              <a:t>= 220 V ，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f </a:t>
            </a:r>
            <a:r>
              <a:rPr noProof="0" dirty="0">
                <a:ln>
                  <a:noFill/>
                </a:ln>
                <a:solidFill>
                  <a:prstClr val="black"/>
                </a:solidFill>
                <a:effectLst/>
                <a:uLnTx/>
                <a:uFillTx/>
                <a:cs typeface="微软雅黑" panose="020B0503020204020204" charset="-122"/>
                <a:sym typeface="+mn-lt"/>
              </a:rPr>
              <a:t>= 50 Hz 的交流电路中，求电流</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I</a:t>
            </a:r>
            <a:r>
              <a:rPr noProof="0" dirty="0">
                <a:ln>
                  <a:noFill/>
                </a:ln>
                <a:solidFill>
                  <a:prstClr val="black"/>
                </a:solidFill>
                <a:effectLst/>
                <a:uLnTx/>
                <a:uFillTx/>
                <a:cs typeface="微软雅黑" panose="020B0503020204020204" charset="-122"/>
                <a:sym typeface="+mn-lt"/>
              </a:rPr>
              <a:t>、有功功率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P</a:t>
            </a:r>
            <a:r>
              <a:rPr noProof="0" dirty="0">
                <a:ln>
                  <a:noFill/>
                </a:ln>
                <a:solidFill>
                  <a:prstClr val="black"/>
                </a:solidFill>
                <a:effectLst/>
                <a:uLnTx/>
                <a:uFillTx/>
                <a:cs typeface="微软雅黑" panose="020B0503020204020204" charset="-122"/>
                <a:sym typeface="+mn-lt"/>
              </a:rPr>
              <a:t>、无功功率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Q</a:t>
            </a:r>
            <a:r>
              <a:rPr lang="en-US"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a:t>
            </a:r>
            <a:r>
              <a:rPr noProof="0" dirty="0">
                <a:ln>
                  <a:noFill/>
                </a:ln>
                <a:solidFill>
                  <a:prstClr val="black"/>
                </a:solidFill>
                <a:effectLst/>
                <a:uLnTx/>
                <a:uFillTx/>
                <a:cs typeface="微软雅黑" panose="020B0503020204020204" charset="-122"/>
                <a:sym typeface="+mn-lt"/>
              </a:rPr>
              <a:t>。</a:t>
            </a:r>
            <a:endParaRPr noProof="0" dirty="0">
              <a:ln>
                <a:noFill/>
              </a:ln>
              <a:solidFill>
                <a:prstClr val="black"/>
              </a:solidFill>
              <a:effectLst/>
              <a:uLnTx/>
              <a:uFillTx/>
              <a:cs typeface="微软雅黑" panose="020B0503020204020204" charset="-122"/>
              <a:sym typeface="+mn-lt"/>
            </a:endParaRPr>
          </a:p>
        </p:txBody>
      </p:sp>
      <p:pic>
        <p:nvPicPr>
          <p:cNvPr id="7" name="图片 6"/>
          <p:cNvPicPr>
            <a:picLocks noChangeAspect="1"/>
          </p:cNvPicPr>
          <p:nvPr/>
        </p:nvPicPr>
        <p:blipFill>
          <a:blip r:embed="rId1"/>
          <a:stretch>
            <a:fillRect/>
          </a:stretch>
        </p:blipFill>
        <p:spPr>
          <a:xfrm>
            <a:off x="2353945" y="2882900"/>
            <a:ext cx="7667625" cy="2619375"/>
          </a:xfrm>
          <a:prstGeom prst="rect">
            <a:avLst/>
          </a:prstGeom>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125470" y="302895"/>
            <a:ext cx="66471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三、纯电容元件单相交流电路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22" name="直接连接符 21"/>
          <p:cNvCxnSpPr/>
          <p:nvPr>
            <p:custDataLst>
              <p:tags r:id="rId1"/>
            </p:custDataLst>
          </p:nvPr>
        </p:nvCxnSpPr>
        <p:spPr>
          <a:xfrm flipH="1">
            <a:off x="-71120" y="5236844"/>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2548890" y="1687195"/>
            <a:ext cx="2327910" cy="2930525"/>
          </a:xfrm>
          <a:prstGeom prst="roundRect">
            <a:avLst/>
          </a:prstGeom>
          <a:solidFill>
            <a:srgbClr val="E34D4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a:bodyPr>
          <a:p>
            <a:pPr algn="l">
              <a:lnSpc>
                <a:spcPct val="120000"/>
              </a:lnSpc>
            </a:pPr>
            <a:r>
              <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由于电压的大小和方向随时间变化，使电容器极板上的电荷量随之变化，电容器的充、放电过程将不断进行，由此形成了纯电容电路中的电流。</a:t>
            </a:r>
            <a:endParaRPr lang="zh-CN" altLang="en-US"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 name="泪滴形 4"/>
          <p:cNvSpPr/>
          <p:nvPr>
            <p:custDataLst>
              <p:tags r:id="rId3"/>
            </p:custDataLst>
          </p:nvPr>
        </p:nvSpPr>
        <p:spPr>
          <a:xfrm rot="8100000">
            <a:off x="3454648" y="4334375"/>
            <a:ext cx="569048" cy="569048"/>
          </a:xfrm>
          <a:prstGeom prst="teardrop">
            <a:avLst>
              <a:gd name="adj" fmla="val 125412"/>
            </a:avLst>
          </a:prstGeom>
          <a:solidFill>
            <a:srgbClr val="E34D4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4"/>
            </p:custDataLst>
          </p:nvPr>
        </p:nvSpPr>
        <p:spPr>
          <a:xfrm rot="8100000">
            <a:off x="3586716" y="446644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5"/>
            </p:custDataLst>
          </p:nvPr>
        </p:nvSpPr>
        <p:spPr>
          <a:xfrm>
            <a:off x="3681252" y="517892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6"/>
            </p:custDataLst>
          </p:nvPr>
        </p:nvSpPr>
        <p:spPr>
          <a:xfrm>
            <a:off x="2694940" y="5632450"/>
            <a:ext cx="2412365" cy="861695"/>
          </a:xfrm>
          <a:prstGeom prst="rect">
            <a:avLst/>
          </a:prstGeom>
          <a:noFill/>
        </p:spPr>
        <p:txBody>
          <a:bodyPr wrap="square" rtlCol="0"/>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（一）电容元件上电压与电流的关系</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8" name="圆角矩形 17"/>
          <p:cNvSpPr/>
          <p:nvPr>
            <p:custDataLst>
              <p:tags r:id="rId7"/>
            </p:custDataLst>
          </p:nvPr>
        </p:nvSpPr>
        <p:spPr>
          <a:xfrm>
            <a:off x="7346315" y="1687195"/>
            <a:ext cx="2426970" cy="2930525"/>
          </a:xfrm>
          <a:prstGeom prst="roundRect">
            <a:avLst/>
          </a:prstGeom>
          <a:solidFill>
            <a:srgbClr val="E1448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l">
              <a:lnSpc>
                <a:spcPct val="120000"/>
              </a:lnSpc>
            </a:pPr>
            <a:r>
              <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在电压与电流参考方向一致的情况下，设                 。</a:t>
            </a:r>
            <a:endPar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 电容元件的瞬时功率。</a:t>
            </a:r>
            <a:endPar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 电容元件的平均功率。</a:t>
            </a:r>
            <a:endPar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 电容元件的无功功率。</a:t>
            </a:r>
            <a:endParaRPr lang="zh-CN" altLang="en-US" sz="1600" spc="150" dirty="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泪滴形 18"/>
          <p:cNvSpPr/>
          <p:nvPr>
            <p:custDataLst>
              <p:tags r:id="rId8"/>
            </p:custDataLst>
          </p:nvPr>
        </p:nvSpPr>
        <p:spPr>
          <a:xfrm rot="8100000">
            <a:off x="8038554" y="4334375"/>
            <a:ext cx="569048" cy="569048"/>
          </a:xfrm>
          <a:prstGeom prst="teardrop">
            <a:avLst>
              <a:gd name="adj" fmla="val 125412"/>
            </a:avLst>
          </a:prstGeom>
          <a:solidFill>
            <a:srgbClr val="E1448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rot="8100000">
            <a:off x="8170622" y="446644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10"/>
            </p:custDataLst>
          </p:nvPr>
        </p:nvSpPr>
        <p:spPr>
          <a:xfrm>
            <a:off x="8265158" y="517892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11"/>
            </p:custDataLst>
          </p:nvPr>
        </p:nvSpPr>
        <p:spPr>
          <a:xfrm>
            <a:off x="7282253" y="5632659"/>
            <a:ext cx="2072292" cy="861775"/>
          </a:xfrm>
          <a:prstGeom prst="rect">
            <a:avLst/>
          </a:prstGeom>
          <a:noFill/>
        </p:spPr>
        <p:txBody>
          <a:bodyPr wrap="square" rtlCol="0">
            <a:normAutofit/>
          </a:bodyPr>
          <a:p>
            <a:pPr algn="l">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（二）电容元件功率分析</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aphicFrame>
        <p:nvGraphicFramePr>
          <p:cNvPr id="4" name="对象 3">
            <a:hlinkClick r:id="" action="ppaction://ole?verb="/>
          </p:cNvPr>
          <p:cNvGraphicFramePr>
            <a:graphicFrameLocks noChangeAspect="1"/>
          </p:cNvGraphicFramePr>
          <p:nvPr/>
        </p:nvGraphicFramePr>
        <p:xfrm>
          <a:off x="7828280" y="2488565"/>
          <a:ext cx="1203960" cy="278130"/>
        </p:xfrm>
        <a:graphic>
          <a:graphicData uri="http://schemas.openxmlformats.org/presentationml/2006/ole">
            <mc:AlternateContent xmlns:mc="http://schemas.openxmlformats.org/markup-compatibility/2006">
              <mc:Choice xmlns:v="urn:schemas-microsoft-com:vml" Requires="v">
                <p:oleObj spid="_x0000_s2049" name="" r:id="rId12" imgW="990600" imgH="228600" progId="Equation.KSEE3">
                  <p:embed/>
                </p:oleObj>
              </mc:Choice>
              <mc:Fallback>
                <p:oleObj name="" r:id="rId12" imgW="990600" imgH="228600" progId="Equation.KSEE3">
                  <p:embed/>
                  <p:pic>
                    <p:nvPicPr>
                      <p:cNvPr id="0" name="图片 2048"/>
                      <p:cNvPicPr/>
                      <p:nvPr/>
                    </p:nvPicPr>
                    <p:blipFill>
                      <a:blip r:embed="rId13"/>
                      <a:stretch>
                        <a:fillRect/>
                      </a:stretch>
                    </p:blipFill>
                    <p:spPr>
                      <a:xfrm>
                        <a:off x="7828280" y="2488565"/>
                        <a:ext cx="1203960" cy="27813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三、纯电容元件单相交流电路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708025" y="1083945"/>
            <a:ext cx="10788015" cy="4311650"/>
          </a:xfrm>
          <a:prstGeom prst="rect">
            <a:avLst/>
          </a:prstGeom>
          <a:noFill/>
        </p:spPr>
        <p:txBody>
          <a:bodyPr wrap="square" rtlCol="0" anchor="t">
            <a:noAutofit/>
          </a:bodyPr>
          <a:p>
            <a:pPr marL="0" marR="0" lvl="0" indent="0" algn="just" defTabSz="914400" rtl="0" fontAlgn="auto">
              <a:lnSpc>
                <a:spcPct val="130000"/>
              </a:lnSpc>
              <a:spcBef>
                <a:spcPts val="0"/>
              </a:spcBef>
              <a:spcAft>
                <a:spcPts val="0"/>
              </a:spcAft>
              <a:buClrTx/>
              <a:buSzTx/>
              <a:buFontTx/>
              <a:buNone/>
              <a:defRPr/>
            </a:pPr>
            <a:r>
              <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（一）电容元件上电压与电流的关系</a:t>
            </a:r>
            <a:endPar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3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设电容器 C 两端加上电压</a:t>
            </a:r>
            <a:r>
              <a:rPr lang="en-US"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a:t>
            </a:r>
            <a:r>
              <a:rPr lang="en-US"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cs typeface="微软雅黑" panose="020B0503020204020204" charset="-122"/>
                <a:sym typeface="+mn-lt"/>
              </a:rPr>
              <a:t>=</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a:t>
            </a:r>
            <a:r>
              <a:rPr lang="en-US"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a:t>
            </a:r>
            <a:r>
              <a:rPr lang="en-US"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m </a:t>
            </a:r>
            <a:r>
              <a:rPr lang="en-US"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sin</a:t>
            </a:r>
            <a:r>
              <a:rPr lang="en-US" noProof="0" dirty="0">
                <a:ln>
                  <a:noFill/>
                </a:ln>
                <a:solidFill>
                  <a:prstClr val="black"/>
                </a:solidFill>
                <a:effectLst/>
                <a:uLnTx/>
                <a:uFillTx/>
                <a:latin typeface="方正宋三简体" panose="03000509000000000000" charset="-122"/>
                <a:ea typeface="方正宋三简体" panose="03000509000000000000" charset="-122"/>
                <a:cs typeface="微软雅黑" panose="020B0503020204020204" charset="-122"/>
                <a:sym typeface="+mn-lt"/>
              </a:rPr>
              <a:t>(</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ω</a:t>
            </a:r>
            <a:r>
              <a:rPr lang="en-US"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t +</a:t>
            </a:r>
            <a:r>
              <a:rPr noProof="0" dirty="0">
                <a:ln>
                  <a:noFill/>
                </a:ln>
                <a:solidFill>
                  <a:prstClr val="black"/>
                </a:solidFill>
                <a:effectLst/>
                <a:uLnTx/>
                <a:uFillTx/>
                <a:latin typeface="Yu Gothic Medium" panose="020B0500000000000000" charset="-128"/>
                <a:cs typeface="Yu Gothic Medium" panose="020B0500000000000000" charset="-128"/>
                <a:sym typeface="+mn-lt"/>
              </a:rPr>
              <a:t>ϕ</a:t>
            </a:r>
            <a:r>
              <a:rPr baseline="-25000" noProof="0" dirty="0">
                <a:ln>
                  <a:noFill/>
                </a:ln>
                <a:solidFill>
                  <a:prstClr val="black"/>
                </a:solidFill>
                <a:effectLst/>
                <a:uLnTx/>
                <a:uFillTx/>
                <a:latin typeface="Yu Gothic Medium" panose="020B0500000000000000" charset="-128"/>
                <a:cs typeface="Yu Gothic Medium" panose="020B0500000000000000" charset="-128"/>
                <a:sym typeface="+mn-lt"/>
              </a:rPr>
              <a:t>c</a:t>
            </a:r>
            <a:r>
              <a:rPr lang="en-US" noProof="0" dirty="0">
                <a:ln>
                  <a:noFill/>
                </a:ln>
                <a:solidFill>
                  <a:prstClr val="black"/>
                </a:solidFill>
                <a:effectLst/>
                <a:uLnTx/>
                <a:uFillTx/>
                <a:latin typeface="方正宋三简体" panose="03000509000000000000" charset="-122"/>
                <a:ea typeface="方正宋三简体" panose="03000509000000000000" charset="-122"/>
                <a:cs typeface="微软雅黑" panose="020B0503020204020204" charset="-122"/>
                <a:sym typeface="+mn-lt"/>
              </a:rPr>
              <a:t>)</a:t>
            </a:r>
            <a:r>
              <a:rPr noProof="0" dirty="0">
                <a:ln>
                  <a:noFill/>
                </a:ln>
                <a:solidFill>
                  <a:prstClr val="black"/>
                </a:solidFill>
                <a:effectLst/>
                <a:uLnTx/>
                <a:uFillTx/>
                <a:cs typeface="微软雅黑" panose="020B0503020204020204" charset="-122"/>
                <a:sym typeface="+mn-lt"/>
              </a:rPr>
              <a:t>   ，其参考方向如图 2.2.8 所示。由于电压的大小和方向随时间变化，使电容器极板上的电荷量随之变化，电容器的充、放电过程将不断进行，由</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3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此形成了纯电容电路中的电流。</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3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电容元件两端的电压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cs typeface="微软雅黑" panose="020B0503020204020204" charset="-122"/>
                <a:sym typeface="+mn-lt"/>
              </a:rPr>
              <a:t> 随时间变化时，极板上储存的电荷也随之变化，则在电路中就有电流</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i</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cs typeface="微软雅黑" panose="020B0503020204020204" charset="-122"/>
                <a:sym typeface="+mn-lt"/>
              </a:rPr>
              <a:t>。若</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u</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cs typeface="微软雅黑" panose="020B0503020204020204" charset="-122"/>
                <a:sym typeface="+mn-lt"/>
              </a:rPr>
              <a:t> 和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i</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cs typeface="微软雅黑" panose="020B0503020204020204" charset="-122"/>
                <a:sym typeface="+mn-lt"/>
              </a:rPr>
              <a:t> 的参考方向如图 2.2.8 所示，则</a:t>
            </a:r>
            <a:endParaRPr noProof="0" dirty="0">
              <a:ln>
                <a:noFill/>
              </a:ln>
              <a:solidFill>
                <a:prstClr val="black"/>
              </a:solidFill>
              <a:effectLst/>
              <a:uLnTx/>
              <a:uFillTx/>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3287395" y="3326765"/>
            <a:ext cx="7324725" cy="3162935"/>
          </a:xfrm>
          <a:prstGeom prst="rect">
            <a:avLst/>
          </a:prstGeom>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一</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认识交流电路</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三、纯电容元件单相交流电路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pic>
        <p:nvPicPr>
          <p:cNvPr id="8" name="图片 7"/>
          <p:cNvPicPr>
            <a:picLocks noChangeAspect="1"/>
          </p:cNvPicPr>
          <p:nvPr/>
        </p:nvPicPr>
        <p:blipFill>
          <a:blip r:embed="rId1"/>
          <a:stretch>
            <a:fillRect/>
          </a:stretch>
        </p:blipFill>
        <p:spPr>
          <a:xfrm>
            <a:off x="5029200" y="2355215"/>
            <a:ext cx="313055" cy="476250"/>
          </a:xfrm>
          <a:prstGeom prst="rect">
            <a:avLst/>
          </a:prstGeom>
        </p:spPr>
      </p:pic>
      <p:grpSp>
        <p:nvGrpSpPr>
          <p:cNvPr id="11" name="组合 10"/>
          <p:cNvGrpSpPr/>
          <p:nvPr/>
        </p:nvGrpSpPr>
        <p:grpSpPr>
          <a:xfrm>
            <a:off x="708025" y="1083945"/>
            <a:ext cx="10787380" cy="4403725"/>
            <a:chOff x="1115" y="1707"/>
            <a:chExt cx="16988" cy="6935"/>
          </a:xfrm>
        </p:grpSpPr>
        <p:sp>
          <p:nvSpPr>
            <p:cNvPr id="7" name="文本框 6"/>
            <p:cNvSpPr txBox="1"/>
            <p:nvPr/>
          </p:nvSpPr>
          <p:spPr>
            <a:xfrm>
              <a:off x="1115" y="1707"/>
              <a:ext cx="16989" cy="679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从以上分析可知：</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（1）电容两端的电压与电流同频率；</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（2）电容两端的电压在相位上滞后电流 90°；</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（3）电容两端的电压与电流有效值之比为</a:t>
              </a:r>
              <a:r>
                <a:rPr lang="en-US" noProof="0" dirty="0">
                  <a:ln>
                    <a:noFill/>
                  </a:ln>
                  <a:solidFill>
                    <a:prstClr val="black"/>
                  </a:solidFill>
                  <a:effectLst/>
                  <a:uLnTx/>
                  <a:uFillTx/>
                  <a:cs typeface="微软雅黑" panose="020B0503020204020204" charset="-122"/>
                  <a:sym typeface="+mn-lt"/>
                </a:rPr>
                <a:t>    </a:t>
              </a:r>
              <a:r>
                <a:rPr noProof="0" dirty="0">
                  <a:ln>
                    <a:noFill/>
                  </a:ln>
                  <a:solidFill>
                    <a:prstClr val="black"/>
                  </a:solidFill>
                  <a:effectLst/>
                  <a:uLnTx/>
                  <a:uFillTx/>
                  <a:cs typeface="微软雅黑" panose="020B0503020204020204" charset="-122"/>
                  <a:sym typeface="+mn-lt"/>
                </a:rPr>
                <a:t>；</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（4）对于恒定电压，电容的电流为零，因此，电容元件对直流电路来说可视为开路。</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X</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cs typeface="微软雅黑" panose="020B0503020204020204" charset="-122"/>
                  <a:sym typeface="+mn-lt"/>
                </a:rPr>
                <a:t> 称为容抗，用来表示电容元件对电流阻碍作用的一个物理量，它与角频率成反比，单位是欧姆。</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将式（2-2-17）代入式（2-2-16），得</a:t>
              </a:r>
              <a:endParaRPr noProof="0" dirty="0">
                <a:ln>
                  <a:noFill/>
                </a:ln>
                <a:solidFill>
                  <a:prstClr val="black"/>
                </a:solidFill>
                <a:effectLst/>
                <a:uLnTx/>
                <a:uFillTx/>
                <a:cs typeface="微软雅黑" panose="020B0503020204020204" charset="-122"/>
                <a:sym typeface="+mn-lt"/>
              </a:endParaRPr>
            </a:p>
          </p:txBody>
        </p:sp>
        <p:pic>
          <p:nvPicPr>
            <p:cNvPr id="9" name="图片 8"/>
            <p:cNvPicPr>
              <a:picLocks noChangeAspect="1"/>
            </p:cNvPicPr>
            <p:nvPr/>
          </p:nvPicPr>
          <p:blipFill>
            <a:blip r:embed="rId2"/>
            <a:stretch>
              <a:fillRect/>
            </a:stretch>
          </p:blipFill>
          <p:spPr>
            <a:xfrm>
              <a:off x="3895" y="5308"/>
              <a:ext cx="11700" cy="903"/>
            </a:xfrm>
            <a:prstGeom prst="rect">
              <a:avLst/>
            </a:prstGeom>
          </p:spPr>
        </p:pic>
        <p:pic>
          <p:nvPicPr>
            <p:cNvPr id="10" name="图片 9"/>
            <p:cNvPicPr>
              <a:picLocks noChangeAspect="1"/>
            </p:cNvPicPr>
            <p:nvPr/>
          </p:nvPicPr>
          <p:blipFill>
            <a:blip r:embed="rId3"/>
            <a:stretch>
              <a:fillRect/>
            </a:stretch>
          </p:blipFill>
          <p:spPr>
            <a:xfrm>
              <a:off x="6521" y="7950"/>
              <a:ext cx="5854" cy="692"/>
            </a:xfrm>
            <a:prstGeom prst="rect">
              <a:avLst/>
            </a:prstGeom>
          </p:spPr>
        </p:pic>
      </p:grpSp>
    </p:spTree>
    <p:custDataLst>
      <p:tags r:id="rId4"/>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三、纯电容元件单相交流电路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708025" y="1083945"/>
            <a:ext cx="10788015" cy="431165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电容元件的电压、电流波形图如图 2.2.9 所示（设</a:t>
            </a:r>
            <a:r>
              <a:rPr noProof="0" dirty="0">
                <a:ln>
                  <a:noFill/>
                </a:ln>
                <a:solidFill>
                  <a:prstClr val="black"/>
                </a:solidFill>
                <a:effectLst/>
                <a:uLnTx/>
                <a:uFillTx/>
                <a:latin typeface="Yu Gothic Medium" panose="020B0500000000000000" charset="-128"/>
                <a:ea typeface="Yu Gothic Medium" panose="020B0500000000000000" charset="-128"/>
                <a:cs typeface="Yu Gothic Medium" panose="020B0500000000000000" charset="-128"/>
                <a:sym typeface="+mn-lt"/>
              </a:rPr>
              <a:t> ϕ</a:t>
            </a:r>
            <a:r>
              <a:rPr baseline="-25000" noProof="0" dirty="0">
                <a:ln>
                  <a:noFill/>
                </a:ln>
                <a:solidFill>
                  <a:prstClr val="black"/>
                </a:solidFill>
                <a:effectLst/>
                <a:uLnTx/>
                <a:uFillTx/>
                <a:latin typeface="Yu Gothic Medium" panose="020B0500000000000000" charset="-128"/>
                <a:ea typeface="Yu Gothic Medium" panose="020B0500000000000000" charset="-128"/>
                <a:cs typeface="微软雅黑" panose="020B0503020204020204" charset="-122"/>
                <a:sym typeface="+mn-lt"/>
              </a:rPr>
              <a:t>u</a:t>
            </a:r>
            <a:r>
              <a:rPr noProof="0" dirty="0">
                <a:ln>
                  <a:noFill/>
                </a:ln>
                <a:solidFill>
                  <a:prstClr val="black"/>
                </a:solidFill>
                <a:effectLst/>
                <a:uLnTx/>
                <a:uFillTx/>
                <a:cs typeface="微软雅黑" panose="020B0503020204020204" charset="-122"/>
                <a:sym typeface="+mn-lt"/>
              </a:rPr>
              <a:t> = 0）。</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cs typeface="微软雅黑" panose="020B0503020204020204" charset="-122"/>
                <a:sym typeface="+mn-lt"/>
              </a:rPr>
              <a:t>电容元件上电压与电流的相量关系为</a:t>
            </a: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1285240" y="2237740"/>
            <a:ext cx="8832215" cy="1764665"/>
          </a:xfrm>
          <a:prstGeom prst="rect">
            <a:avLst/>
          </a:prstGeom>
        </p:spPr>
      </p:pic>
      <p:pic>
        <p:nvPicPr>
          <p:cNvPr id="12" name="图片 11"/>
          <p:cNvPicPr>
            <a:picLocks noChangeAspect="1"/>
          </p:cNvPicPr>
          <p:nvPr/>
        </p:nvPicPr>
        <p:blipFill>
          <a:blip r:embed="rId2"/>
          <a:stretch>
            <a:fillRect/>
          </a:stretch>
        </p:blipFill>
        <p:spPr>
          <a:xfrm>
            <a:off x="8098155" y="1226185"/>
            <a:ext cx="2019300" cy="2032635"/>
          </a:xfrm>
          <a:prstGeom prst="rect">
            <a:avLst/>
          </a:prstGeom>
        </p:spPr>
      </p:pic>
      <p:pic>
        <p:nvPicPr>
          <p:cNvPr id="14" name="图片 13"/>
          <p:cNvPicPr>
            <a:picLocks noChangeAspect="1"/>
          </p:cNvPicPr>
          <p:nvPr/>
        </p:nvPicPr>
        <p:blipFill>
          <a:blip r:embed="rId3"/>
          <a:stretch>
            <a:fillRect/>
          </a:stretch>
        </p:blipFill>
        <p:spPr>
          <a:xfrm>
            <a:off x="6162040" y="4236720"/>
            <a:ext cx="4039235" cy="2111375"/>
          </a:xfrm>
          <a:prstGeom prst="rect">
            <a:avLst/>
          </a:prstGeom>
        </p:spPr>
      </p:pic>
      <p:sp>
        <p:nvSpPr>
          <p:cNvPr id="15" name="文本框 14"/>
          <p:cNvSpPr txBox="1"/>
          <p:nvPr/>
        </p:nvSpPr>
        <p:spPr>
          <a:xfrm>
            <a:off x="1057275" y="4929505"/>
            <a:ext cx="4686300" cy="1198880"/>
          </a:xfrm>
          <a:prstGeom prst="rect">
            <a:avLst/>
          </a:prstGeom>
          <a:noFill/>
        </p:spPr>
        <p:txBody>
          <a:bodyPr wrap="square" rtlCol="0">
            <a:spAutoFit/>
          </a:bodyPr>
          <a:p>
            <a:pPr algn="just">
              <a:lnSpc>
                <a:spcPct val="150000"/>
              </a:lnSpc>
            </a:pPr>
            <a:r>
              <a:rPr noProof="0" dirty="0">
                <a:ln>
                  <a:noFill/>
                </a:ln>
                <a:solidFill>
                  <a:prstClr val="black"/>
                </a:solidFill>
                <a:effectLst/>
                <a:uLnTx/>
                <a:uFillTx/>
                <a:cs typeface="微软雅黑" panose="020B0503020204020204" charset="-122"/>
                <a:sym typeface="+mn-lt"/>
              </a:rPr>
              <a:t>图 2.2.10 给出了电容元件的相量模型及相量图。</a:t>
            </a:r>
            <a:endParaRPr noProof="0" dirty="0">
              <a:ln>
                <a:noFill/>
              </a:ln>
              <a:solidFill>
                <a:prstClr val="black"/>
              </a:solidFill>
              <a:effectLst/>
              <a:uLnTx/>
              <a:uFillTx/>
              <a:cs typeface="微软雅黑" panose="020B0503020204020204" charset="-122"/>
              <a:sym typeface="+mn-lt"/>
            </a:endParaRPr>
          </a:p>
          <a:p>
            <a:pPr algn="just"/>
            <a:endParaRPr lang="zh-CN" altLang="en-US">
              <a:latin typeface="Yu Gothic Medium" panose="020B0500000000000000" charset="-128"/>
              <a:ea typeface="Yu Gothic Medium" panose="020B0500000000000000" charset="-128"/>
              <a:cs typeface="Yu Gothic Medium" panose="020B0500000000000000" charset="-128"/>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三、纯电容元件单相交流电路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0" name="组合 9"/>
          <p:cNvGrpSpPr/>
          <p:nvPr/>
        </p:nvGrpSpPr>
        <p:grpSpPr>
          <a:xfrm>
            <a:off x="708025" y="1083945"/>
            <a:ext cx="10787380" cy="5214620"/>
            <a:chOff x="1115" y="1707"/>
            <a:chExt cx="16988" cy="8212"/>
          </a:xfrm>
        </p:grpSpPr>
        <p:sp>
          <p:nvSpPr>
            <p:cNvPr id="2" name="文本框 1"/>
            <p:cNvSpPr txBox="1"/>
            <p:nvPr/>
          </p:nvSpPr>
          <p:spPr>
            <a:xfrm>
              <a:off x="1115" y="1707"/>
              <a:ext cx="16989" cy="6790"/>
            </a:xfrm>
            <a:prstGeom prst="rect">
              <a:avLst/>
            </a:prstGeom>
            <a:noFill/>
          </p:spPr>
          <p:txBody>
            <a:bodyPr wrap="square" rtlCol="0" anchor="t">
              <a:noAutofit/>
            </a:bodyPr>
            <a:p>
              <a:pPr marL="0" marR="0" lvl="0" indent="0" algn="just" defTabSz="914400" rtl="0" fontAlgn="auto">
                <a:lnSpc>
                  <a:spcPct val="130000"/>
                </a:lnSpc>
                <a:spcBef>
                  <a:spcPts val="0"/>
                </a:spcBef>
                <a:spcAft>
                  <a:spcPts val="0"/>
                </a:spcAft>
                <a:buClrTx/>
                <a:buSzTx/>
                <a:buFontTx/>
                <a:buNone/>
                <a:defRPr/>
              </a:pPr>
              <a:r>
                <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rPr>
                <a:t>（二）电容元件功率分析</a:t>
              </a:r>
              <a:endParaRPr b="1"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在电压与电流参考方向一致的情况下，设</a:t>
              </a:r>
              <a:r>
                <a:rPr lang="en-US"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1. 电容元件的瞬时功率。</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电容元件的瞬时功率为</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其电压、电流、功率的波形图如图 2.2.11 所示。由</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上式或波形图都可以看出，此功率是以二倍角频率做</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正弦变化的。</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7" name="图片 6"/>
            <p:cNvPicPr>
              <a:picLocks noChangeAspect="1"/>
            </p:cNvPicPr>
            <p:nvPr/>
          </p:nvPicPr>
          <p:blipFill>
            <a:blip r:embed="rId1"/>
            <a:stretch>
              <a:fillRect/>
            </a:stretch>
          </p:blipFill>
          <p:spPr>
            <a:xfrm>
              <a:off x="7726" y="2414"/>
              <a:ext cx="2558" cy="565"/>
            </a:xfrm>
            <a:prstGeom prst="rect">
              <a:avLst/>
            </a:prstGeom>
          </p:spPr>
        </p:pic>
        <p:pic>
          <p:nvPicPr>
            <p:cNvPr id="8" name="图片 7"/>
            <p:cNvPicPr>
              <a:picLocks noChangeAspect="1"/>
            </p:cNvPicPr>
            <p:nvPr/>
          </p:nvPicPr>
          <p:blipFill>
            <a:blip r:embed="rId2"/>
            <a:stretch>
              <a:fillRect/>
            </a:stretch>
          </p:blipFill>
          <p:spPr>
            <a:xfrm>
              <a:off x="3823" y="4404"/>
              <a:ext cx="12543" cy="1845"/>
            </a:xfrm>
            <a:prstGeom prst="rect">
              <a:avLst/>
            </a:prstGeom>
          </p:spPr>
        </p:pic>
        <p:pic>
          <p:nvPicPr>
            <p:cNvPr id="9" name="图片 8"/>
            <p:cNvPicPr>
              <a:picLocks noChangeAspect="1"/>
            </p:cNvPicPr>
            <p:nvPr/>
          </p:nvPicPr>
          <p:blipFill>
            <a:blip r:embed="rId3"/>
            <a:stretch>
              <a:fillRect/>
            </a:stretch>
          </p:blipFill>
          <p:spPr>
            <a:xfrm>
              <a:off x="11097" y="5853"/>
              <a:ext cx="4001" cy="4066"/>
            </a:xfrm>
            <a:prstGeom prst="rect">
              <a:avLst/>
            </a:prstGeom>
          </p:spPr>
        </p:pic>
      </p:grpSp>
    </p:spTree>
    <p:custDataLst>
      <p:tags r:id="rId4"/>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三、纯电容元件单相交流电路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4" name="组合 13"/>
          <p:cNvGrpSpPr/>
          <p:nvPr/>
        </p:nvGrpSpPr>
        <p:grpSpPr>
          <a:xfrm>
            <a:off x="708025" y="1083945"/>
            <a:ext cx="10787380" cy="4772025"/>
            <a:chOff x="1115" y="1707"/>
            <a:chExt cx="16988" cy="7515"/>
          </a:xfrm>
        </p:grpSpPr>
        <p:sp>
          <p:nvSpPr>
            <p:cNvPr id="2" name="文本框 1"/>
            <p:cNvSpPr txBox="1"/>
            <p:nvPr/>
          </p:nvSpPr>
          <p:spPr>
            <a:xfrm>
              <a:off x="1115" y="1707"/>
              <a:ext cx="16989" cy="679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2. 电容元件的平均功率。</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电容在通以正弦电流时，所吸收的平均功率为</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与电感元件相同，电容元件也是不消耗能量的，它也是储能元件。电容吸收的瞬时功率不为零，在第一和第三个 1/4 周期内，瞬时功率为正值，电容吸取电源的电能，并将其转换成电场能量储存起来；在第二和第四个 1/4 周期内，瞬时功率为负值，将储存的电场能量转换成电能返送给电源。</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3. 电容元件的无功功率。</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用无功功率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Q</a:t>
              </a:r>
              <a:r>
                <a:rPr lang="en-US"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a:t>
              </a:r>
              <a:r>
                <a:rPr baseline="-25000"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表示电源与电容间的能量交换</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5" name="图片 4"/>
            <p:cNvPicPr>
              <a:picLocks noChangeAspect="1"/>
            </p:cNvPicPr>
            <p:nvPr/>
          </p:nvPicPr>
          <p:blipFill>
            <a:blip r:embed="rId1"/>
            <a:stretch>
              <a:fillRect/>
            </a:stretch>
          </p:blipFill>
          <p:spPr>
            <a:xfrm>
              <a:off x="5514" y="3154"/>
              <a:ext cx="8192" cy="1016"/>
            </a:xfrm>
            <a:prstGeom prst="rect">
              <a:avLst/>
            </a:prstGeom>
          </p:spPr>
        </p:pic>
        <p:pic>
          <p:nvPicPr>
            <p:cNvPr id="12" name="图片 11"/>
            <p:cNvPicPr>
              <a:picLocks noChangeAspect="1"/>
            </p:cNvPicPr>
            <p:nvPr/>
          </p:nvPicPr>
          <p:blipFill>
            <a:blip r:embed="rId2"/>
            <a:stretch>
              <a:fillRect/>
            </a:stretch>
          </p:blipFill>
          <p:spPr>
            <a:xfrm>
              <a:off x="5514" y="8162"/>
              <a:ext cx="9584" cy="1060"/>
            </a:xfrm>
            <a:prstGeom prst="rect">
              <a:avLst/>
            </a:prstGeom>
          </p:spPr>
        </p:pic>
      </p:grpSp>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9890" y="92075"/>
            <a:ext cx="11418570" cy="6581140"/>
            <a:chOff x="614" y="145"/>
            <a:chExt cx="17982" cy="10364"/>
          </a:xfrm>
        </p:grpSpPr>
        <p:sp>
          <p:nvSpPr>
            <p:cNvPr id="3" name="矩形 2"/>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3" name="文本框 12"/>
          <p:cNvSpPr txBox="1"/>
          <p:nvPr/>
        </p:nvSpPr>
        <p:spPr>
          <a:xfrm>
            <a:off x="3887470" y="420370"/>
            <a:ext cx="569976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三、纯电容元件单相交流电路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9" name="组合 8"/>
          <p:cNvGrpSpPr/>
          <p:nvPr/>
        </p:nvGrpSpPr>
        <p:grpSpPr>
          <a:xfrm>
            <a:off x="708025" y="890905"/>
            <a:ext cx="10788015" cy="5073650"/>
            <a:chOff x="1115" y="1707"/>
            <a:chExt cx="16989" cy="7990"/>
          </a:xfrm>
        </p:grpSpPr>
        <p:sp>
          <p:nvSpPr>
            <p:cNvPr id="2" name="文本框 1"/>
            <p:cNvSpPr txBox="1"/>
            <p:nvPr/>
          </p:nvSpPr>
          <p:spPr>
            <a:xfrm>
              <a:off x="1115" y="1707"/>
              <a:ext cx="16989" cy="6790"/>
            </a:xfrm>
            <a:prstGeom prst="rect">
              <a:avLst/>
            </a:prstGeom>
            <a:noFill/>
          </p:spPr>
          <p:txBody>
            <a:bodyPr wrap="square" rtlCol="0" anchor="t">
              <a:noAutofit/>
            </a:bodyPr>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实际电容器有许多种类，如固定电容器、可变电容器、微变电容器；有极性电容器、无极性电容器；空气电容器、纸质电容器、云母电容器、陶瓷电容器、薄膜电容器、电解电容器；等等。特别是还有一些自然形成的电容器，如两云层之间、云层和大地之间、两输电导线之间、输电线和大地之间、导线与机壳之间、晶体管各电极之间都有自然形成的电容，一般称为分布电容或寄生电容。</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例 2-9　设加在一电容器上的电压</a:t>
              </a:r>
              <a:r>
                <a:rPr lang="en-US"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，其电容 </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C</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为 10</a:t>
              </a:r>
              <a:r>
                <a:rPr noProof="0" dirty="0">
                  <a:ln>
                    <a:noFill/>
                  </a:ln>
                  <a:solidFill>
                    <a:prstClr val="black"/>
                  </a:solidFill>
                  <a:effectLst/>
                  <a:uLnTx/>
                  <a:uFillTx/>
                  <a:latin typeface="EU-B2X" panose="03000509000000000000" charset="-122"/>
                  <a:ea typeface="EU-B2X" panose="03000509000000000000" charset="-122"/>
                  <a:cs typeface="微软雅黑" panose="020B0503020204020204" charset="-122"/>
                  <a:sym typeface="+mn-lt"/>
                </a:rPr>
                <a:t> μF </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（1）求流过电容的电流 </a:t>
              </a:r>
              <a:r>
                <a:rPr noProof="0" dirty="0">
                  <a:ln>
                    <a:noFill/>
                  </a:ln>
                  <a:solidFill>
                    <a:prstClr val="black"/>
                  </a:solidFill>
                  <a:effectLst/>
                  <a:uLnTx/>
                  <a:uFillTx/>
                  <a:latin typeface="EU-B2X" panose="03000509000000000000" charset="-122"/>
                  <a:ea typeface="EU-B2X" panose="03000509000000000000" charset="-122"/>
                  <a:cs typeface="EU-B2X" panose="03000509000000000000" charset="-122"/>
                  <a:sym typeface="+mn-lt"/>
                </a:rPr>
                <a:t>i（t）</a:t>
              </a: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（2）若接在直流 6 V 的电源上，则电流为多少？</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（2）在直流电路中，电容的电流为 0。</a:t>
              </a:r>
              <a:endParaRPr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graphicFrame>
          <p:nvGraphicFramePr>
            <p:cNvPr id="7" name="对象 6">
              <a:hlinkClick r:id="" action="ppaction://ole?verb="/>
            </p:cNvPr>
            <p:cNvGraphicFramePr>
              <a:graphicFrameLocks noChangeAspect="1"/>
            </p:cNvGraphicFramePr>
            <p:nvPr/>
          </p:nvGraphicFramePr>
          <p:xfrm>
            <a:off x="6595" y="4541"/>
            <a:ext cx="3512" cy="383"/>
          </p:xfrm>
          <a:graphic>
            <a:graphicData uri="http://schemas.openxmlformats.org/presentationml/2006/ole">
              <mc:AlternateContent xmlns:mc="http://schemas.openxmlformats.org/markup-compatibility/2006">
                <mc:Choice xmlns:v="urn:schemas-microsoft-com:vml" Requires="v">
                  <p:oleObj spid="_x0000_s5121" name="" r:id="rId1" imgW="2908300" imgH="316865" progId="Equation.KSEE3">
                    <p:embed/>
                  </p:oleObj>
                </mc:Choice>
                <mc:Fallback>
                  <p:oleObj name="" r:id="rId1" imgW="2908300" imgH="316865" progId="Equation.KSEE3">
                    <p:embed/>
                    <p:pic>
                      <p:nvPicPr>
                        <p:cNvPr id="0" name="图片 5120"/>
                        <p:cNvPicPr/>
                        <p:nvPr/>
                      </p:nvPicPr>
                      <p:blipFill>
                        <a:blip r:embed="rId2"/>
                        <a:stretch>
                          <a:fillRect/>
                        </a:stretch>
                      </p:blipFill>
                      <p:spPr>
                        <a:xfrm>
                          <a:off x="6595" y="4541"/>
                          <a:ext cx="3512" cy="383"/>
                        </a:xfrm>
                        <a:prstGeom prst="rect">
                          <a:avLst/>
                        </a:prstGeom>
                      </p:spPr>
                    </p:pic>
                  </p:oleObj>
                </mc:Fallback>
              </mc:AlternateContent>
            </a:graphicData>
          </a:graphic>
        </p:graphicFrame>
        <p:pic>
          <p:nvPicPr>
            <p:cNvPr id="8" name="图片 7"/>
            <p:cNvPicPr>
              <a:picLocks noChangeAspect="1"/>
            </p:cNvPicPr>
            <p:nvPr/>
          </p:nvPicPr>
          <p:blipFill>
            <a:blip r:embed="rId3"/>
            <a:stretch>
              <a:fillRect/>
            </a:stretch>
          </p:blipFill>
          <p:spPr>
            <a:xfrm>
              <a:off x="6122" y="6470"/>
              <a:ext cx="9249" cy="3227"/>
            </a:xfrm>
            <a:prstGeom prst="rect">
              <a:avLst/>
            </a:prstGeom>
          </p:spPr>
        </p:pic>
      </p:grpSp>
    </p:spTree>
    <p:custDataLst>
      <p:tags r:id="rId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三</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分析计算交流电路</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633730" y="3515995"/>
            <a:ext cx="5474335" cy="156464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0" name="正文"/>
          <p:cNvSpPr txBox="1"/>
          <p:nvPr>
            <p:custDataLst>
              <p:tags r:id="rId2"/>
            </p:custDataLst>
          </p:nvPr>
        </p:nvSpPr>
        <p:spPr>
          <a:xfrm>
            <a:off x="821690" y="3800475"/>
            <a:ext cx="5103495" cy="805815"/>
          </a:xfrm>
          <a:prstGeom prst="rect">
            <a:avLst/>
          </a:prstGeom>
          <a:noFill/>
        </p:spPr>
        <p:txBody>
          <a:bodyPr wrap="square" lIns="0" tIns="0" rIns="0" bIns="0" rtlCol="0" anchor="t" anchorCtr="0">
            <a:noAutofit/>
          </a:bodyPr>
          <a:lstStyle/>
          <a:p>
            <a:pPr indent="0" algn="just" fontAlgn="auto">
              <a:lnSpc>
                <a:spcPct val="130000"/>
              </a:lnSpc>
              <a:buNone/>
            </a:pPr>
            <a:r>
              <a:rPr lang="zh-CN" altLang="en-US" spc="150" dirty="0">
                <a:solidFill>
                  <a:schemeClr val="tx1">
                    <a:lumMod val="85000"/>
                    <a:lumOff val="15000"/>
                  </a:schemeClr>
                </a:solidFill>
                <a:ea typeface="微软雅黑" panose="020B0503020204020204" charset="-122"/>
                <a:sym typeface="+mn-ea"/>
              </a:rPr>
              <a:t>实际交流电路中的负载往往是两个或三个不同元件的组合，而三种基本元件串联起来就组成一种具有普遍意义的电路。</a:t>
            </a:r>
            <a:endParaRPr lang="zh-CN" altLang="en-US" spc="150" dirty="0">
              <a:solidFill>
                <a:schemeClr val="tx1">
                  <a:lumMod val="85000"/>
                  <a:lumOff val="15000"/>
                </a:schemeClr>
              </a:solidFill>
              <a:ea typeface="微软雅黑" panose="020B0503020204020204" charset="-122"/>
              <a:sym typeface="+mn-ea"/>
            </a:endParaRPr>
          </a:p>
        </p:txBody>
      </p:sp>
      <p:sp>
        <p:nvSpPr>
          <p:cNvPr id="2" name="正文"/>
          <p:cNvSpPr txBox="1"/>
          <p:nvPr>
            <p:custDataLst>
              <p:tags r:id="rId3"/>
            </p:custDataLst>
          </p:nvPr>
        </p:nvSpPr>
        <p:spPr>
          <a:xfrm>
            <a:off x="633730" y="2042795"/>
            <a:ext cx="5473700" cy="1216025"/>
          </a:xfrm>
          <a:prstGeom prst="rect">
            <a:avLst/>
          </a:prstGeom>
          <a:noFill/>
        </p:spPr>
        <p:txBody>
          <a:bodyPr wrap="square" lIns="0" tIns="0" rIns="0" bIns="0" rtlCol="0" anchor="t" anchorCtr="0">
            <a:noAutofit/>
          </a:bodyPr>
          <a:lstStyle/>
          <a:p>
            <a:pPr indent="0" algn="just" fontAlgn="auto">
              <a:lnSpc>
                <a:spcPct val="150000"/>
              </a:lnSpc>
              <a:buNone/>
            </a:pPr>
            <a:r>
              <a:rPr lang="zh-CN" altLang="en-US" spc="150" dirty="0">
                <a:solidFill>
                  <a:schemeClr val="tx1">
                    <a:lumMod val="85000"/>
                    <a:lumOff val="15000"/>
                  </a:schemeClr>
                </a:solidFill>
                <a:ea typeface="微软雅黑" panose="020B0503020204020204" charset="-122"/>
                <a:sym typeface="+mn-ea"/>
              </a:rPr>
              <a:t>在电力工程和日常生活中，</a:t>
            </a:r>
            <a:r>
              <a:rPr lang="zh-CN" altLang="en-US" spc="150" dirty="0">
                <a:solidFill>
                  <a:schemeClr val="tx1">
                    <a:lumMod val="85000"/>
                    <a:lumOff val="15000"/>
                  </a:schemeClr>
                </a:solidFill>
                <a:latin typeface="EU-B2X" panose="03000509000000000000" charset="-122"/>
                <a:ea typeface="EU-B2X" panose="03000509000000000000" charset="-122"/>
                <a:sym typeface="+mn-ea"/>
              </a:rPr>
              <a:t>RLC</a:t>
            </a:r>
            <a:r>
              <a:rPr lang="zh-CN" altLang="en-US" spc="150" dirty="0">
                <a:solidFill>
                  <a:schemeClr val="tx1">
                    <a:lumMod val="85000"/>
                    <a:lumOff val="15000"/>
                  </a:schemeClr>
                </a:solidFill>
                <a:ea typeface="微软雅黑" panose="020B0503020204020204" charset="-122"/>
                <a:sym typeface="+mn-ea"/>
              </a:rPr>
              <a:t> 串联电路和并联电路是最常见的电路。因此分析这类交流电路有着很实际的意义。</a:t>
            </a:r>
            <a:endParaRPr lang="zh-CN" altLang="en-US" spc="150" dirty="0">
              <a:solidFill>
                <a:schemeClr val="tx1">
                  <a:lumMod val="85000"/>
                  <a:lumOff val="15000"/>
                </a:schemeClr>
              </a:solidFill>
              <a:ea typeface="微软雅黑" panose="020B0503020204020204" charset="-122"/>
              <a:sym typeface="+mn-ea"/>
            </a:endParaRPr>
          </a:p>
        </p:txBody>
      </p:sp>
      <p:sp>
        <p:nvSpPr>
          <p:cNvPr id="14" name="矩形 13"/>
          <p:cNvSpPr/>
          <p:nvPr/>
        </p:nvSpPr>
        <p:spPr>
          <a:xfrm>
            <a:off x="6743285" y="2058988"/>
            <a:ext cx="4661950" cy="259238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矩形 14"/>
          <p:cNvSpPr/>
          <p:nvPr/>
        </p:nvSpPr>
        <p:spPr>
          <a:xfrm>
            <a:off x="7302720" y="1145529"/>
            <a:ext cx="3442750" cy="4529674"/>
          </a:xfrm>
          <a:prstGeom prst="rect">
            <a:avLst/>
          </a:prstGeom>
          <a:blipFill dpi="0" rotWithShape="1">
            <a:blip r:embed="rId4"/>
            <a:srcRect/>
            <a:stretch>
              <a:fillRect l="-68894" t="-29187" r="-129885" b="-2221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椭圆 3"/>
          <p:cNvSpPr/>
          <p:nvPr>
            <p:custDataLst>
              <p:tags r:id="rId1"/>
            </p:custDataLst>
          </p:nvPr>
        </p:nvSpPr>
        <p:spPr>
          <a:xfrm>
            <a:off x="5401747" y="2033805"/>
            <a:ext cx="2162305" cy="2162306"/>
          </a:xfrm>
          <a:prstGeom prst="ellipse">
            <a:avLst/>
          </a:prstGeom>
          <a:noFill/>
          <a:ln>
            <a:solidFill>
              <a:srgbClr val="96F8E8"/>
            </a:solidFill>
            <a:prstDash val="dash"/>
          </a:ln>
        </p:spPr>
        <p:style>
          <a:lnRef idx="2">
            <a:srgbClr val="A2D06E">
              <a:shade val="50000"/>
            </a:srgbClr>
          </a:lnRef>
          <a:fillRef idx="1">
            <a:srgbClr val="A2D06E"/>
          </a:fillRef>
          <a:effectRef idx="0">
            <a:srgbClr val="A2D06E"/>
          </a:effectRef>
          <a:fontRef idx="minor">
            <a:srgbClr val="FFFFFF"/>
          </a:fontRef>
        </p:style>
        <p:txBody>
          <a:bodyPr rtlCol="0" anchor="ctr">
            <a:normAutofit/>
          </a:bodyPr>
          <a:p>
            <a:pPr algn="ctr"/>
            <a:endParaRPr lang="zh-CN" altLang="en-US">
              <a:solidFill>
                <a:srgbClr val="FFFFFF"/>
              </a:solidFill>
              <a:sym typeface="Arial" panose="020B0604020202020204" pitchFamily="34" charset="0"/>
            </a:endParaRPr>
          </a:p>
        </p:txBody>
      </p:sp>
      <p:sp>
        <p:nvSpPr>
          <p:cNvPr id="5" name="椭圆 4"/>
          <p:cNvSpPr/>
          <p:nvPr>
            <p:custDataLst>
              <p:tags r:id="rId2"/>
            </p:custDataLst>
          </p:nvPr>
        </p:nvSpPr>
        <p:spPr>
          <a:xfrm>
            <a:off x="8935962" y="2597624"/>
            <a:ext cx="1205268" cy="1205268"/>
          </a:xfrm>
          <a:prstGeom prst="ellipse">
            <a:avLst/>
          </a:prstGeom>
          <a:noFill/>
          <a:ln>
            <a:solidFill>
              <a:srgbClr val="96F8E8"/>
            </a:solidFill>
            <a:prstDash val="dash"/>
          </a:ln>
        </p:spPr>
        <p:style>
          <a:lnRef idx="2">
            <a:srgbClr val="A2D06E">
              <a:shade val="50000"/>
            </a:srgbClr>
          </a:lnRef>
          <a:fillRef idx="1">
            <a:srgbClr val="A2D06E"/>
          </a:fillRef>
          <a:effectRef idx="0">
            <a:srgbClr val="A2D06E"/>
          </a:effectRef>
          <a:fontRef idx="minor">
            <a:srgbClr val="FFFFFF"/>
          </a:fontRef>
        </p:style>
        <p:txBody>
          <a:bodyPr rtlCol="0" anchor="ctr">
            <a:normAutofit/>
          </a:bodyPr>
          <a:p>
            <a:pPr algn="ctr"/>
            <a:endParaRPr lang="zh-CN" altLang="en-US">
              <a:solidFill>
                <a:srgbClr val="FFFFFF"/>
              </a:solidFill>
              <a:sym typeface="Arial" panose="020B0604020202020204" pitchFamily="34" charset="0"/>
            </a:endParaRPr>
          </a:p>
        </p:txBody>
      </p:sp>
      <p:grpSp>
        <p:nvGrpSpPr>
          <p:cNvPr id="8" name="组合 7"/>
          <p:cNvGrpSpPr/>
          <p:nvPr>
            <p:custDataLst>
              <p:tags r:id="rId3"/>
            </p:custDataLst>
          </p:nvPr>
        </p:nvGrpSpPr>
        <p:grpSpPr>
          <a:xfrm>
            <a:off x="9437871" y="3545895"/>
            <a:ext cx="1406717" cy="1662680"/>
            <a:chOff x="3371811" y="5123471"/>
            <a:chExt cx="1784826" cy="2109588"/>
          </a:xfrm>
        </p:grpSpPr>
        <p:sp>
          <p:nvSpPr>
            <p:cNvPr id="9" name="弧形 8"/>
            <p:cNvSpPr/>
            <p:nvPr>
              <p:custDataLst>
                <p:tags r:id="rId4"/>
              </p:custDataLst>
            </p:nvPr>
          </p:nvSpPr>
          <p:spPr>
            <a:xfrm>
              <a:off x="3371811" y="5123471"/>
              <a:ext cx="1575445" cy="2109588"/>
            </a:xfrm>
            <a:prstGeom prst="arc">
              <a:avLst/>
            </a:prstGeom>
            <a:ln>
              <a:solidFill>
                <a:srgbClr val="96F8E8"/>
              </a:solidFill>
              <a:prstDash val="dash"/>
            </a:ln>
          </p:spPr>
          <p:style>
            <a:lnRef idx="1">
              <a:srgbClr val="A2D06E"/>
            </a:lnRef>
            <a:fillRef idx="0">
              <a:srgbClr val="A2D06E"/>
            </a:fillRef>
            <a:effectRef idx="0">
              <a:srgbClr val="A2D06E"/>
            </a:effectRef>
            <a:fontRef idx="minor">
              <a:srgbClr val="5F5F5F"/>
            </a:fontRef>
          </p:style>
          <p:txBody>
            <a:bodyPr rtlCol="0" anchor="ctr">
              <a:normAutofit/>
            </a:bodyPr>
            <a:p>
              <a:pPr algn="ctr"/>
              <a:endParaRPr lang="zh-CN" altLang="en-US">
                <a:sym typeface="Arial" panose="020B0604020202020204" pitchFamily="34" charset="0"/>
              </a:endParaRPr>
            </a:p>
          </p:txBody>
        </p:sp>
        <p:grpSp>
          <p:nvGrpSpPr>
            <p:cNvPr id="10" name="组合 9"/>
            <p:cNvGrpSpPr/>
            <p:nvPr/>
          </p:nvGrpSpPr>
          <p:grpSpPr>
            <a:xfrm rot="20481501">
              <a:off x="4784399" y="5842035"/>
              <a:ext cx="372238" cy="370693"/>
              <a:chOff x="1283829" y="4222294"/>
              <a:chExt cx="372238" cy="370693"/>
            </a:xfrm>
          </p:grpSpPr>
          <p:cxnSp>
            <p:nvCxnSpPr>
              <p:cNvPr id="11" name="直接连接符 10"/>
              <p:cNvCxnSpPr/>
              <p:nvPr>
                <p:custDataLst>
                  <p:tags r:id="rId5"/>
                </p:custDataLst>
              </p:nvPr>
            </p:nvCxnSpPr>
            <p:spPr>
              <a:xfrm flipH="1" flipV="1">
                <a:off x="1283829" y="4222294"/>
                <a:ext cx="128542" cy="370693"/>
              </a:xfrm>
              <a:prstGeom prst="line">
                <a:avLst/>
              </a:prstGeom>
              <a:ln>
                <a:solidFill>
                  <a:srgbClr val="96F8E8"/>
                </a:solidFill>
                <a:prstDash val="dash"/>
              </a:ln>
            </p:spPr>
            <p:style>
              <a:lnRef idx="1">
                <a:srgbClr val="A2D06E"/>
              </a:lnRef>
              <a:fillRef idx="0">
                <a:srgbClr val="A2D06E"/>
              </a:fillRef>
              <a:effectRef idx="0">
                <a:srgbClr val="A2D06E"/>
              </a:effectRef>
              <a:fontRef idx="minor">
                <a:srgbClr val="5F5F5F"/>
              </a:fontRef>
            </p:style>
          </p:cxnSp>
          <p:cxnSp>
            <p:nvCxnSpPr>
              <p:cNvPr id="12" name="直接连接符 11"/>
              <p:cNvCxnSpPr/>
              <p:nvPr>
                <p:custDataLst>
                  <p:tags r:id="rId6"/>
                </p:custDataLst>
              </p:nvPr>
            </p:nvCxnSpPr>
            <p:spPr>
              <a:xfrm flipH="1">
                <a:off x="1417137" y="4224898"/>
                <a:ext cx="238930" cy="368089"/>
              </a:xfrm>
              <a:prstGeom prst="line">
                <a:avLst/>
              </a:prstGeom>
              <a:ln>
                <a:solidFill>
                  <a:srgbClr val="96F8E8"/>
                </a:solidFill>
                <a:prstDash val="dash"/>
              </a:ln>
            </p:spPr>
            <p:style>
              <a:lnRef idx="1">
                <a:srgbClr val="A2D06E"/>
              </a:lnRef>
              <a:fillRef idx="0">
                <a:srgbClr val="A2D06E"/>
              </a:fillRef>
              <a:effectRef idx="0">
                <a:srgbClr val="A2D06E"/>
              </a:effectRef>
              <a:fontRef idx="minor">
                <a:srgbClr val="5F5F5F"/>
              </a:fontRef>
            </p:style>
          </p:cxnSp>
        </p:grpSp>
      </p:grpSp>
      <p:sp>
        <p:nvSpPr>
          <p:cNvPr id="14" name="文本框 13"/>
          <p:cNvSpPr txBox="1"/>
          <p:nvPr>
            <p:custDataLst>
              <p:tags r:id="rId7"/>
            </p:custDataLst>
          </p:nvPr>
        </p:nvSpPr>
        <p:spPr>
          <a:xfrm>
            <a:off x="9914890" y="4468495"/>
            <a:ext cx="1336675" cy="897890"/>
          </a:xfrm>
          <a:prstGeom prst="rect">
            <a:avLst/>
          </a:prstGeom>
          <a:noFill/>
        </p:spPr>
        <p:txBody>
          <a:bodyPr wrap="square" lIns="0" tIns="0" rIns="0" bIns="0" rtlCol="0">
            <a:normAutofit/>
          </a:bodyPr>
          <a:p>
            <a:pPr algn="l"/>
            <a:r>
              <a:rPr lang="en-US" altLang="zh-CN" dirty="0" smtClean="0">
                <a:solidFill>
                  <a:srgbClr val="5EC2AA"/>
                </a:solidFill>
                <a:sym typeface="Arial" panose="020B0604020202020204" pitchFamily="34" charset="0"/>
              </a:rPr>
              <a:t>会相量分析法分析正弦交流电路。</a:t>
            </a:r>
            <a:endParaRPr lang="en-US" altLang="zh-CN" dirty="0" smtClean="0">
              <a:solidFill>
                <a:srgbClr val="5EC2AA"/>
              </a:solidFill>
              <a:sym typeface="Arial" panose="020B0604020202020204" pitchFamily="34" charset="0"/>
            </a:endParaRPr>
          </a:p>
        </p:txBody>
      </p:sp>
      <p:sp>
        <p:nvSpPr>
          <p:cNvPr id="15" name="弧形 14"/>
          <p:cNvSpPr/>
          <p:nvPr>
            <p:custDataLst>
              <p:tags r:id="rId8"/>
            </p:custDataLst>
          </p:nvPr>
        </p:nvSpPr>
        <p:spPr>
          <a:xfrm>
            <a:off x="6456934" y="3280955"/>
            <a:ext cx="2166162" cy="1018280"/>
          </a:xfrm>
          <a:prstGeom prst="arc">
            <a:avLst>
              <a:gd name="adj1" fmla="val 16200000"/>
              <a:gd name="adj2" fmla="val 4424249"/>
            </a:avLst>
          </a:prstGeom>
          <a:ln>
            <a:solidFill>
              <a:srgbClr val="96F8E8"/>
            </a:solidFill>
            <a:prstDash val="dash"/>
          </a:ln>
        </p:spPr>
        <p:style>
          <a:lnRef idx="1">
            <a:srgbClr val="A2D06E"/>
          </a:lnRef>
          <a:fillRef idx="0">
            <a:srgbClr val="A2D06E"/>
          </a:fillRef>
          <a:effectRef idx="0">
            <a:srgbClr val="A2D06E"/>
          </a:effectRef>
          <a:fontRef idx="minor">
            <a:srgbClr val="5F5F5F"/>
          </a:fontRef>
        </p:style>
        <p:txBody>
          <a:bodyPr rtlCol="0" anchor="ctr">
            <a:normAutofit/>
          </a:bodyPr>
          <a:p>
            <a:pPr algn="ctr"/>
            <a:endParaRPr lang="zh-CN" altLang="en-US">
              <a:solidFill>
                <a:srgbClr val="FFFFFF"/>
              </a:solidFill>
              <a:sym typeface="Arial" panose="020B0604020202020204" pitchFamily="34" charset="0"/>
            </a:endParaRPr>
          </a:p>
        </p:txBody>
      </p:sp>
      <p:grpSp>
        <p:nvGrpSpPr>
          <p:cNvPr id="16" name="组合 15"/>
          <p:cNvGrpSpPr/>
          <p:nvPr>
            <p:custDataLst>
              <p:tags r:id="rId9"/>
            </p:custDataLst>
          </p:nvPr>
        </p:nvGrpSpPr>
        <p:grpSpPr>
          <a:xfrm rot="4519807">
            <a:off x="7632893" y="4190610"/>
            <a:ext cx="326503" cy="241275"/>
            <a:chOff x="1310640" y="4224898"/>
            <a:chExt cx="345427" cy="370693"/>
          </a:xfrm>
        </p:grpSpPr>
        <p:cxnSp>
          <p:nvCxnSpPr>
            <p:cNvPr id="17" name="直接连接符 16"/>
            <p:cNvCxnSpPr/>
            <p:nvPr>
              <p:custDataLst>
                <p:tags r:id="rId10"/>
              </p:custDataLst>
            </p:nvPr>
          </p:nvCxnSpPr>
          <p:spPr>
            <a:xfrm flipH="1" flipV="1">
              <a:off x="1310640" y="4224898"/>
              <a:ext cx="128542" cy="370693"/>
            </a:xfrm>
            <a:prstGeom prst="line">
              <a:avLst/>
            </a:prstGeom>
            <a:ln>
              <a:solidFill>
                <a:srgbClr val="96F8E8"/>
              </a:solidFill>
              <a:prstDash val="dash"/>
            </a:ln>
          </p:spPr>
          <p:style>
            <a:lnRef idx="1">
              <a:srgbClr val="A2D06E"/>
            </a:lnRef>
            <a:fillRef idx="0">
              <a:srgbClr val="A2D06E"/>
            </a:fillRef>
            <a:effectRef idx="0">
              <a:srgbClr val="A2D06E"/>
            </a:effectRef>
            <a:fontRef idx="minor">
              <a:srgbClr val="5F5F5F"/>
            </a:fontRef>
          </p:style>
        </p:cxnSp>
        <p:cxnSp>
          <p:nvCxnSpPr>
            <p:cNvPr id="18" name="直接连接符 17"/>
            <p:cNvCxnSpPr/>
            <p:nvPr>
              <p:custDataLst>
                <p:tags r:id="rId11"/>
              </p:custDataLst>
            </p:nvPr>
          </p:nvCxnSpPr>
          <p:spPr>
            <a:xfrm flipH="1">
              <a:off x="1417137" y="4224898"/>
              <a:ext cx="238930" cy="368089"/>
            </a:xfrm>
            <a:prstGeom prst="line">
              <a:avLst/>
            </a:prstGeom>
            <a:ln>
              <a:solidFill>
                <a:srgbClr val="96F8E8"/>
              </a:solidFill>
              <a:prstDash val="dash"/>
            </a:ln>
          </p:spPr>
          <p:style>
            <a:lnRef idx="1">
              <a:srgbClr val="A2D06E"/>
            </a:lnRef>
            <a:fillRef idx="0">
              <a:srgbClr val="A2D06E"/>
            </a:fillRef>
            <a:effectRef idx="0">
              <a:srgbClr val="A2D06E"/>
            </a:effectRef>
            <a:fontRef idx="minor">
              <a:srgbClr val="5F5F5F"/>
            </a:fontRef>
          </p:style>
        </p:cxnSp>
      </p:grpSp>
      <p:sp>
        <p:nvSpPr>
          <p:cNvPr id="20" name="文本框 19"/>
          <p:cNvSpPr txBox="1"/>
          <p:nvPr>
            <p:custDataLst>
              <p:tags r:id="rId12"/>
            </p:custDataLst>
          </p:nvPr>
        </p:nvSpPr>
        <p:spPr>
          <a:xfrm>
            <a:off x="6679565" y="4455795"/>
            <a:ext cx="1942465" cy="1041400"/>
          </a:xfrm>
          <a:prstGeom prst="rect">
            <a:avLst/>
          </a:prstGeom>
          <a:noFill/>
        </p:spPr>
        <p:txBody>
          <a:bodyPr wrap="square" lIns="0" tIns="0" rIns="0" bIns="0" rtlCol="0">
            <a:normAutofit/>
          </a:bodyPr>
          <a:p>
            <a:pPr algn="l"/>
            <a:r>
              <a:rPr lang="en-US" altLang="zh-CN" dirty="0" smtClean="0">
                <a:solidFill>
                  <a:srgbClr val="A2D06E"/>
                </a:solidFill>
                <a:sym typeface="Arial" panose="020B0604020202020204" pitchFamily="34" charset="0"/>
              </a:rPr>
              <a:t> 会矢量图法分析正弦交流电路。</a:t>
            </a:r>
            <a:endParaRPr lang="en-US" altLang="zh-CN" dirty="0" smtClean="0">
              <a:solidFill>
                <a:srgbClr val="A2D06E"/>
              </a:solidFill>
              <a:sym typeface="Arial" panose="020B0604020202020204" pitchFamily="34" charset="0"/>
            </a:endParaRPr>
          </a:p>
        </p:txBody>
      </p:sp>
      <p:sp>
        <p:nvSpPr>
          <p:cNvPr id="27" name="椭圆 26"/>
          <p:cNvSpPr/>
          <p:nvPr>
            <p:custDataLst>
              <p:tags r:id="rId13"/>
            </p:custDataLst>
          </p:nvPr>
        </p:nvSpPr>
        <p:spPr>
          <a:xfrm>
            <a:off x="5607996" y="2240054"/>
            <a:ext cx="1749809" cy="1749809"/>
          </a:xfrm>
          <a:prstGeom prst="ellipse">
            <a:avLst/>
          </a:prstGeom>
          <a:solidFill>
            <a:srgbClr val="A2D06E"/>
          </a:solidFill>
          <a:ln>
            <a:noFill/>
          </a:ln>
        </p:spPr>
        <p:style>
          <a:lnRef idx="2">
            <a:srgbClr val="A2D06E">
              <a:shade val="50000"/>
            </a:srgbClr>
          </a:lnRef>
          <a:fillRef idx="1">
            <a:srgbClr val="A2D06E"/>
          </a:fillRef>
          <a:effectRef idx="0">
            <a:srgbClr val="A2D06E"/>
          </a:effectRef>
          <a:fontRef idx="minor">
            <a:srgbClr val="FFFFFF"/>
          </a:fontRef>
        </p:style>
        <p:txBody>
          <a:bodyPr wrap="square" lIns="0" tIns="0" rIns="0" bIns="0" rtlCol="0" anchor="ctr">
            <a:normAutofit/>
          </a:bodyPr>
          <a:p>
            <a:pPr algn="ctr"/>
            <a:r>
              <a:rPr lang="en-US" altLang="zh-CN" sz="4000" smtClean="0">
                <a:solidFill>
                  <a:srgbClr val="FFFFFF"/>
                </a:solidFill>
                <a:latin typeface="Arial" panose="020B0604020202020204" pitchFamily="34" charset="0"/>
                <a:ea typeface="黑体" panose="02010609060101010101" charset="-122"/>
                <a:cs typeface="+mn-ea"/>
                <a:sym typeface="Arial" panose="020B0604020202020204" pitchFamily="34" charset="0"/>
              </a:rPr>
              <a:t>1</a:t>
            </a:r>
            <a:endParaRPr lang="en-US" altLang="zh-CN" sz="4000" smtClean="0">
              <a:solidFill>
                <a:srgbClr val="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33" name="椭圆 32"/>
          <p:cNvSpPr/>
          <p:nvPr>
            <p:custDataLst>
              <p:tags r:id="rId14"/>
            </p:custDataLst>
          </p:nvPr>
        </p:nvSpPr>
        <p:spPr>
          <a:xfrm>
            <a:off x="9050925" y="2712588"/>
            <a:ext cx="975342" cy="975343"/>
          </a:xfrm>
          <a:prstGeom prst="ellipse">
            <a:avLst/>
          </a:prstGeom>
          <a:solidFill>
            <a:srgbClr val="5EC2AA"/>
          </a:solidFill>
          <a:ln>
            <a:noFill/>
          </a:ln>
        </p:spPr>
        <p:style>
          <a:lnRef idx="2">
            <a:srgbClr val="A2D06E">
              <a:shade val="50000"/>
            </a:srgbClr>
          </a:lnRef>
          <a:fillRef idx="1">
            <a:srgbClr val="A2D06E"/>
          </a:fillRef>
          <a:effectRef idx="0">
            <a:srgbClr val="A2D06E"/>
          </a:effectRef>
          <a:fontRef idx="minor">
            <a:srgbClr val="FFFFFF"/>
          </a:fontRef>
        </p:style>
        <p:txBody>
          <a:bodyPr wrap="square" lIns="0" tIns="0" rIns="0" bIns="0" rtlCol="0" anchor="ctr">
            <a:normAutofit/>
          </a:bodyPr>
          <a:p>
            <a:pPr algn="ctr"/>
            <a:r>
              <a:rPr lang="en-US" altLang="zh-CN" sz="2800" smtClean="0">
                <a:solidFill>
                  <a:srgbClr val="FFFFFF"/>
                </a:solidFill>
                <a:latin typeface="Arial" panose="020B0604020202020204" pitchFamily="34" charset="0"/>
                <a:ea typeface="黑体" panose="02010609060101010101" charset="-122"/>
                <a:cs typeface="+mn-ea"/>
                <a:sym typeface="Arial" panose="020B0604020202020204" pitchFamily="34" charset="0"/>
              </a:rPr>
              <a:t>2</a:t>
            </a:r>
            <a:endParaRPr lang="en-US" altLang="zh-CN" sz="2800" smtClean="0">
              <a:solidFill>
                <a:srgbClr val="FFFFFF"/>
              </a:solidFill>
              <a:latin typeface="Arial" panose="020B0604020202020204" pitchFamily="34" charset="0"/>
              <a:ea typeface="黑体" panose="02010609060101010101" charset="-122"/>
              <a:cs typeface="+mn-ea"/>
              <a:sym typeface="Arial" panose="020B0604020202020204" pitchFamily="34" charset="0"/>
            </a:endParaRPr>
          </a:p>
        </p:txBody>
      </p:sp>
      <p:pic>
        <p:nvPicPr>
          <p:cNvPr id="7" name="图片 6"/>
          <p:cNvPicPr>
            <a:picLocks noChangeAspect="1"/>
          </p:cNvPicPr>
          <p:nvPr/>
        </p:nvPicPr>
        <p:blipFill>
          <a:blip r:embed="rId15"/>
          <a:stretch>
            <a:fillRect/>
          </a:stretch>
        </p:blipFill>
        <p:spPr>
          <a:xfrm>
            <a:off x="727710" y="2122170"/>
            <a:ext cx="4762500" cy="3152775"/>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hape 84"/>
          <p:cNvSpPr/>
          <p:nvPr>
            <p:custDataLst>
              <p:tags r:id="rId1"/>
            </p:custDataLst>
          </p:nvPr>
        </p:nvSpPr>
        <p:spPr>
          <a:xfrm flipH="1">
            <a:off x="6277818" y="3410118"/>
            <a:ext cx="3770523"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7" name="Shape 85"/>
          <p:cNvSpPr/>
          <p:nvPr>
            <p:custDataLst>
              <p:tags r:id="rId2"/>
            </p:custDataLst>
          </p:nvPr>
        </p:nvSpPr>
        <p:spPr>
          <a:xfrm flipH="1">
            <a:off x="9859553" y="3398464"/>
            <a:ext cx="879116" cy="1473354"/>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Shape 78"/>
          <p:cNvSpPr/>
          <p:nvPr>
            <p:custDataLst>
              <p:tags r:id="rId3"/>
            </p:custDataLst>
          </p:nvPr>
        </p:nvSpPr>
        <p:spPr>
          <a:xfrm>
            <a:off x="2160150" y="3411786"/>
            <a:ext cx="3739379"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1" name="Shape 84"/>
          <p:cNvSpPr/>
          <p:nvPr>
            <p:custDataLst>
              <p:tags r:id="rId4"/>
            </p:custDataLst>
          </p:nvPr>
        </p:nvSpPr>
        <p:spPr>
          <a:xfrm flipH="1">
            <a:off x="6277818" y="1687849"/>
            <a:ext cx="3770523"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2" name="Shape 85"/>
          <p:cNvSpPr/>
          <p:nvPr>
            <p:custDataLst>
              <p:tags r:id="rId5"/>
            </p:custDataLst>
          </p:nvPr>
        </p:nvSpPr>
        <p:spPr>
          <a:xfrm flipH="1">
            <a:off x="9859553" y="1676196"/>
            <a:ext cx="879116" cy="1473354"/>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Shape 75"/>
          <p:cNvSpPr/>
          <p:nvPr>
            <p:custDataLst>
              <p:tags r:id="rId6"/>
            </p:custDataLst>
          </p:nvPr>
        </p:nvSpPr>
        <p:spPr>
          <a:xfrm>
            <a:off x="1963424" y="1692845"/>
            <a:ext cx="3936107"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lang="en-US"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Shape 76"/>
          <p:cNvSpPr/>
          <p:nvPr>
            <p:custDataLst>
              <p:tags r:id="rId7"/>
            </p:custDataLst>
          </p:nvPr>
        </p:nvSpPr>
        <p:spPr>
          <a:xfrm>
            <a:off x="1453330" y="1680357"/>
            <a:ext cx="879116" cy="1473354"/>
          </a:xfrm>
          <a:prstGeom prst="rect">
            <a:avLst/>
          </a:prstGeom>
          <a:solidFill>
            <a:schemeClr val="accent6"/>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Shape 79"/>
          <p:cNvSpPr/>
          <p:nvPr>
            <p:custDataLst>
              <p:tags r:id="rId8"/>
            </p:custDataLst>
          </p:nvPr>
        </p:nvSpPr>
        <p:spPr>
          <a:xfrm>
            <a:off x="1453330" y="3398464"/>
            <a:ext cx="879116" cy="1474852"/>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Shape 90"/>
          <p:cNvSpPr/>
          <p:nvPr>
            <p:custDataLst>
              <p:tags r:id="rId9"/>
            </p:custDataLst>
          </p:nvPr>
        </p:nvSpPr>
        <p:spPr>
          <a:xfrm>
            <a:off x="6092251" y="2965505"/>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Shape 93"/>
          <p:cNvSpPr/>
          <p:nvPr>
            <p:custDataLst>
              <p:tags r:id="rId10"/>
            </p:custDataLst>
          </p:nvPr>
        </p:nvSpPr>
        <p:spPr>
          <a:xfrm>
            <a:off x="5781348" y="3275641"/>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Shape 96"/>
          <p:cNvSpPr/>
          <p:nvPr>
            <p:custDataLst>
              <p:tags r:id="rId11"/>
            </p:custDataLst>
          </p:nvPr>
        </p:nvSpPr>
        <p:spPr>
          <a:xfrm>
            <a:off x="6092251" y="3275641"/>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Shape 87"/>
          <p:cNvSpPr/>
          <p:nvPr>
            <p:custDataLst>
              <p:tags r:id="rId12"/>
            </p:custDataLst>
          </p:nvPr>
        </p:nvSpPr>
        <p:spPr>
          <a:xfrm>
            <a:off x="5781348" y="2965505"/>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34"/>
          <p:cNvSpPr/>
          <p:nvPr>
            <p:custDataLst>
              <p:tags r:id="rId13"/>
            </p:custDataLst>
          </p:nvPr>
        </p:nvSpPr>
        <p:spPr bwMode="auto">
          <a:xfrm>
            <a:off x="1738350" y="2284586"/>
            <a:ext cx="309077" cy="297697"/>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5" name="任意多边形 84"/>
          <p:cNvSpPr/>
          <p:nvPr>
            <p:custDataLst>
              <p:tags r:id="rId14"/>
            </p:custDataLst>
          </p:nvPr>
        </p:nvSpPr>
        <p:spPr bwMode="auto">
          <a:xfrm>
            <a:off x="1738350" y="3990538"/>
            <a:ext cx="308048" cy="340116"/>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6" name="任意多边形 82"/>
          <p:cNvSpPr/>
          <p:nvPr>
            <p:custDataLst>
              <p:tags r:id="rId15"/>
            </p:custDataLst>
          </p:nvPr>
        </p:nvSpPr>
        <p:spPr bwMode="auto">
          <a:xfrm>
            <a:off x="10149984" y="2261580"/>
            <a:ext cx="298252" cy="309078"/>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12" name="文本框 11"/>
          <p:cNvSpPr txBox="1"/>
          <p:nvPr>
            <p:custDataLst>
              <p:tags r:id="rId16"/>
            </p:custDataLst>
          </p:nvPr>
        </p:nvSpPr>
        <p:spPr>
          <a:xfrm>
            <a:off x="2324185" y="1691328"/>
            <a:ext cx="3469594" cy="1471299"/>
          </a:xfrm>
          <a:prstGeom prst="rect">
            <a:avLst/>
          </a:prstGeom>
          <a:noFill/>
        </p:spPr>
        <p:txBody>
          <a:bodyPr wrap="square" rtlCol="0" anchor="ctr" anchorCtr="1">
            <a:normAutofit/>
          </a:bodyPr>
          <a:lstStyle/>
          <a:p>
            <a:pPr marL="0" lvl="0" indent="-285750" algn="l">
              <a:lnSpc>
                <a:spcPct val="120000"/>
              </a:lnSpc>
              <a:spcBef>
                <a:spcPts val="0"/>
              </a:spcBef>
              <a:spcAft>
                <a:spcPts val="800"/>
              </a:spcAft>
              <a:buClr>
                <a:schemeClr val="accent6"/>
              </a:buClr>
              <a:buSzPct val="100000"/>
              <a:buFont typeface="Wingdings" panose="05000000000000000000" pitchFamily="2" charset="2"/>
              <a:buNone/>
            </a:pPr>
            <a:r>
              <a:rPr lang="zh-CN" altLang="en-US" sz="1900" spc="170">
                <a:solidFill>
                  <a:schemeClr val="tx1"/>
                </a:solidFill>
                <a:latin typeface="Arial" panose="020B0604020202020204" pitchFamily="34" charset="0"/>
                <a:ea typeface="微软雅黑" panose="020B0503020204020204" charset="-122"/>
                <a:sym typeface="Arial" panose="020B0604020202020204" pitchFamily="34" charset="0"/>
              </a:rPr>
              <a:t>一、串联电路的分析计算</a:t>
            </a:r>
            <a:endParaRPr lang="zh-CN" altLang="en-US" sz="1900" spc="17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17"/>
            </p:custDataLst>
          </p:nvPr>
        </p:nvSpPr>
        <p:spPr>
          <a:xfrm>
            <a:off x="2334260" y="3405505"/>
            <a:ext cx="3202305" cy="1471295"/>
          </a:xfrm>
          <a:prstGeom prst="rect">
            <a:avLst/>
          </a:prstGeom>
          <a:noFill/>
        </p:spPr>
        <p:txBody>
          <a:bodyPr wrap="square" rtlCol="0" anchor="ctr" anchorCtr="1">
            <a:normAutofit/>
          </a:bodyPr>
          <a:lstStyle/>
          <a:p>
            <a:pPr lvl="0" indent="0" algn="l">
              <a:lnSpc>
                <a:spcPct val="120000"/>
              </a:lnSpc>
              <a:spcBef>
                <a:spcPts val="0"/>
              </a:spcBef>
              <a:spcAft>
                <a:spcPts val="800"/>
              </a:spcAft>
              <a:buClr>
                <a:schemeClr val="accent1"/>
              </a:buClr>
              <a:buSzPct val="100000"/>
              <a:buFont typeface="Wingdings" panose="05000000000000000000" pitchFamily="2" charset="2"/>
              <a:buNone/>
            </a:pPr>
            <a:r>
              <a:rPr lang="zh-CN" altLang="en-US" spc="110">
                <a:solidFill>
                  <a:schemeClr val="tx1"/>
                </a:solidFill>
                <a:latin typeface="Arial" panose="020B0604020202020204" pitchFamily="34" charset="0"/>
                <a:ea typeface="微软雅黑" panose="020B0503020204020204" charset="-122"/>
                <a:sym typeface="Arial" panose="020B0604020202020204" pitchFamily="34" charset="0"/>
              </a:rPr>
              <a:t>三、电路参数对电路性质的影响</a:t>
            </a:r>
            <a:endParaRPr lang="zh-CN" altLang="en-US" spc="11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4" name="文本框 63"/>
          <p:cNvSpPr txBox="1"/>
          <p:nvPr>
            <p:custDataLst>
              <p:tags r:id="rId18"/>
            </p:custDataLst>
          </p:nvPr>
        </p:nvSpPr>
        <p:spPr>
          <a:xfrm>
            <a:off x="6387214" y="1676132"/>
            <a:ext cx="3469594" cy="1471299"/>
          </a:xfrm>
          <a:prstGeom prst="rect">
            <a:avLst/>
          </a:prstGeom>
          <a:noFill/>
        </p:spPr>
        <p:txBody>
          <a:bodyPr wrap="square" rtlCol="0" anchor="ctr" anchorCtr="1">
            <a:normAutofit lnSpcReduction="10000"/>
          </a:bodyPr>
          <a:lstStyle/>
          <a:p>
            <a:pPr lvl="0" indent="0" algn="l">
              <a:lnSpc>
                <a:spcPct val="120000"/>
              </a:lnSpc>
              <a:spcBef>
                <a:spcPts val="0"/>
              </a:spcBef>
              <a:spcAft>
                <a:spcPts val="800"/>
              </a:spcAft>
              <a:buClr>
                <a:schemeClr val="accent1"/>
              </a:buClr>
              <a:buSzPct val="100000"/>
              <a:buFont typeface="Wingdings" panose="05000000000000000000" pitchFamily="2" charset="2"/>
              <a:buNone/>
            </a:pPr>
            <a:r>
              <a:rPr lang="zh-CN" altLang="en-US" sz="1700" spc="90">
                <a:solidFill>
                  <a:schemeClr val="tx1"/>
                </a:solidFill>
                <a:latin typeface="Arial" panose="020B0604020202020204" pitchFamily="34" charset="0"/>
                <a:ea typeface="微软雅黑" panose="020B0503020204020204" charset="-122"/>
                <a:sym typeface="Arial" panose="020B0604020202020204" pitchFamily="34" charset="0"/>
              </a:rPr>
              <a:t>二、并联电路的分析计算</a:t>
            </a:r>
            <a:endParaRPr lang="zh-CN" altLang="en-US" sz="1700" spc="9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5" name="文本框 64"/>
          <p:cNvSpPr txBox="1"/>
          <p:nvPr>
            <p:custDataLst>
              <p:tags r:id="rId19"/>
            </p:custDataLst>
          </p:nvPr>
        </p:nvSpPr>
        <p:spPr>
          <a:xfrm>
            <a:off x="6387214" y="3402301"/>
            <a:ext cx="3469594" cy="1471299"/>
          </a:xfrm>
          <a:prstGeom prst="rect">
            <a:avLst/>
          </a:prstGeom>
          <a:noFill/>
        </p:spPr>
        <p:txBody>
          <a:bodyPr wrap="square" rtlCol="0" anchor="ctr" anchorCtr="1">
            <a:normAutofit/>
          </a:bodyPr>
          <a:lstStyle/>
          <a:p>
            <a:pPr marL="0" lvl="0" indent="-285750" algn="l">
              <a:lnSpc>
                <a:spcPct val="120000"/>
              </a:lnSpc>
              <a:spcBef>
                <a:spcPts val="0"/>
              </a:spcBef>
              <a:spcAft>
                <a:spcPts val="800"/>
              </a:spcAft>
              <a:buClr>
                <a:schemeClr val="accent1"/>
              </a:buClr>
              <a:buSzPct val="100000"/>
              <a:buFont typeface="Wingdings" panose="05000000000000000000" pitchFamily="2" charset="2"/>
              <a:buNone/>
            </a:pPr>
            <a:r>
              <a:rPr lang="zh-CN" altLang="en-US" spc="180">
                <a:solidFill>
                  <a:schemeClr val="tx1"/>
                </a:solidFill>
                <a:latin typeface="Arial" panose="020B0604020202020204" pitchFamily="34" charset="0"/>
                <a:ea typeface="微软雅黑" panose="020B0503020204020204" charset="-122"/>
                <a:sym typeface="Arial" panose="020B0604020202020204" pitchFamily="34" charset="0"/>
              </a:rPr>
              <a:t>四、正弦交流电路的分析方法</a:t>
            </a:r>
            <a:endParaRPr lang="zh-CN" altLang="en-US" spc="18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2" name="TextBox 47"/>
          <p:cNvSpPr txBox="1"/>
          <p:nvPr>
            <p:custDataLst>
              <p:tags r:id="rId20"/>
            </p:custDataLst>
          </p:nvPr>
        </p:nvSpPr>
        <p:spPr>
          <a:xfrm>
            <a:off x="6093993" y="2954650"/>
            <a:ext cx="306657" cy="322801"/>
          </a:xfrm>
          <a:prstGeom prst="rect">
            <a:avLst/>
          </a:prstGeom>
          <a:noFill/>
        </p:spPr>
        <p:txBody>
          <a:bodyPr wrap="square" rtlCol="0">
            <a:normAutofit lnSpcReduction="20000"/>
          </a:bodyPr>
          <a:lstStyle/>
          <a:p>
            <a:pPr algn="ctr">
              <a:lnSpc>
                <a:spcPct val="120000"/>
              </a:lnSpc>
            </a:pPr>
            <a:r>
              <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rPr>
              <a:t>2</a:t>
            </a:r>
            <a:endPar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3" name="TextBox 48"/>
          <p:cNvSpPr txBox="1"/>
          <p:nvPr>
            <p:custDataLst>
              <p:tags r:id="rId21"/>
            </p:custDataLst>
          </p:nvPr>
        </p:nvSpPr>
        <p:spPr>
          <a:xfrm>
            <a:off x="5783089" y="3264787"/>
            <a:ext cx="306657" cy="322801"/>
          </a:xfrm>
          <a:prstGeom prst="rect">
            <a:avLst/>
          </a:prstGeom>
          <a:noFill/>
        </p:spPr>
        <p:txBody>
          <a:bodyPr wrap="square" rtlCol="0">
            <a:normAutofit lnSpcReduction="20000"/>
          </a:bodyPr>
          <a:lstStyle/>
          <a:p>
            <a:pPr algn="ctr">
              <a:lnSpc>
                <a:spcPct val="120000"/>
              </a:lnSpc>
            </a:pPr>
            <a:r>
              <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rPr>
              <a:t>3</a:t>
            </a:r>
            <a:endPar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4" name="TextBox 49"/>
          <p:cNvSpPr txBox="1"/>
          <p:nvPr>
            <p:custDataLst>
              <p:tags r:id="rId22"/>
            </p:custDataLst>
          </p:nvPr>
        </p:nvSpPr>
        <p:spPr>
          <a:xfrm>
            <a:off x="6093993" y="3264787"/>
            <a:ext cx="306657" cy="322801"/>
          </a:xfrm>
          <a:prstGeom prst="rect">
            <a:avLst/>
          </a:prstGeom>
          <a:noFill/>
        </p:spPr>
        <p:txBody>
          <a:bodyPr wrap="square" rtlCol="0">
            <a:normAutofit lnSpcReduction="20000"/>
          </a:bodyPr>
          <a:lstStyle/>
          <a:p>
            <a:pPr algn="ctr">
              <a:lnSpc>
                <a:spcPct val="120000"/>
              </a:lnSpc>
            </a:pPr>
            <a:r>
              <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rPr>
              <a:t>4</a:t>
            </a:r>
            <a:endPar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5" name="TextBox 46"/>
          <p:cNvSpPr txBox="1"/>
          <p:nvPr>
            <p:custDataLst>
              <p:tags r:id="rId23"/>
            </p:custDataLst>
          </p:nvPr>
        </p:nvSpPr>
        <p:spPr>
          <a:xfrm>
            <a:off x="5783089" y="2954936"/>
            <a:ext cx="306657" cy="322801"/>
          </a:xfrm>
          <a:prstGeom prst="rect">
            <a:avLst/>
          </a:prstGeom>
          <a:noFill/>
        </p:spPr>
        <p:txBody>
          <a:bodyPr wrap="square" rtlCol="0">
            <a:normAutofit lnSpcReduction="20000"/>
          </a:bodyPr>
          <a:lstStyle/>
          <a:p>
            <a:pPr algn="ctr">
              <a:lnSpc>
                <a:spcPct val="120000"/>
              </a:lnSpc>
            </a:pPr>
            <a:r>
              <a:rPr lang="en-US" altLang="zh-CN" sz="14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en-U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nvGrpSpPr>
          <p:cNvPr id="66" name="icon"/>
          <p:cNvGrpSpPr/>
          <p:nvPr>
            <p:custDataLst>
              <p:tags r:id="rId24"/>
            </p:custDataLst>
          </p:nvPr>
        </p:nvGrpSpPr>
        <p:grpSpPr>
          <a:xfrm rot="0">
            <a:off x="10144571" y="4029475"/>
            <a:ext cx="309077" cy="309077"/>
            <a:chOff x="19809648" y="10431071"/>
            <a:chExt cx="1530037" cy="1424909"/>
          </a:xfrm>
          <a:solidFill>
            <a:schemeClr val="accent1"/>
          </a:solidFill>
        </p:grpSpPr>
        <p:sp>
          <p:nvSpPr>
            <p:cNvPr id="67" name="PA-任意多边形: 形状 1859"/>
            <p:cNvSpPr/>
            <p:nvPr>
              <p:custDataLst>
                <p:tags r:id="rId25"/>
              </p:custDataLst>
            </p:nvPr>
          </p:nvSpPr>
          <p:spPr bwMode="auto">
            <a:xfrm>
              <a:off x="20310828" y="10431071"/>
              <a:ext cx="1019136" cy="856074"/>
            </a:xfrm>
            <a:custGeom>
              <a:avLst/>
              <a:gdLst>
                <a:gd name="connsiteX0" fmla="*/ 777522 w 1019135"/>
                <a:gd name="connsiteY0" fmla="*/ 145344 h 856074"/>
                <a:gd name="connsiteX1" fmla="*/ 748359 w 1019135"/>
                <a:gd name="connsiteY1" fmla="*/ 174507 h 856074"/>
                <a:gd name="connsiteX2" fmla="*/ 510352 w 1019135"/>
                <a:gd name="connsiteY2" fmla="*/ 412515 h 856074"/>
                <a:gd name="connsiteX3" fmla="*/ 489342 w 1019135"/>
                <a:gd name="connsiteY3" fmla="*/ 433525 h 856074"/>
                <a:gd name="connsiteX4" fmla="*/ 437288 w 1019135"/>
                <a:gd name="connsiteY4" fmla="*/ 485579 h 856074"/>
                <a:gd name="connsiteX5" fmla="*/ 239732 w 1019135"/>
                <a:gd name="connsiteY5" fmla="*/ 683135 h 856074"/>
                <a:gd name="connsiteX6" fmla="*/ 232520 w 1019135"/>
                <a:gd name="connsiteY6" fmla="*/ 690347 h 856074"/>
                <a:gd name="connsiteX7" fmla="*/ 220604 w 1019135"/>
                <a:gd name="connsiteY7" fmla="*/ 678431 h 856074"/>
                <a:gd name="connsiteX8" fmla="*/ 50643 w 1019135"/>
                <a:gd name="connsiteY8" fmla="*/ 508470 h 856074"/>
                <a:gd name="connsiteX9" fmla="*/ 2352 w 1019135"/>
                <a:gd name="connsiteY9" fmla="*/ 648641 h 856074"/>
                <a:gd name="connsiteX10" fmla="*/ 126216 w 1019135"/>
                <a:gd name="connsiteY10" fmla="*/ 772505 h 856074"/>
                <a:gd name="connsiteX11" fmla="*/ 178270 w 1019135"/>
                <a:gd name="connsiteY11" fmla="*/ 824559 h 856074"/>
                <a:gd name="connsiteX12" fmla="*/ 192382 w 1019135"/>
                <a:gd name="connsiteY12" fmla="*/ 838670 h 856074"/>
                <a:gd name="connsiteX13" fmla="*/ 232520 w 1019135"/>
                <a:gd name="connsiteY13" fmla="*/ 855290 h 856074"/>
                <a:gd name="connsiteX14" fmla="*/ 239732 w 1019135"/>
                <a:gd name="connsiteY14" fmla="*/ 854663 h 856074"/>
                <a:gd name="connsiteX15" fmla="*/ 272658 w 1019135"/>
                <a:gd name="connsiteY15" fmla="*/ 838670 h 856074"/>
                <a:gd name="connsiteX16" fmla="*/ 286769 w 1019135"/>
                <a:gd name="connsiteY16" fmla="*/ 824559 h 856074"/>
                <a:gd name="connsiteX17" fmla="*/ 531675 w 1019135"/>
                <a:gd name="connsiteY17" fmla="*/ 579653 h 856074"/>
                <a:gd name="connsiteX18" fmla="*/ 583730 w 1019135"/>
                <a:gd name="connsiteY18" fmla="*/ 527599 h 856074"/>
                <a:gd name="connsiteX19" fmla="*/ 604740 w 1019135"/>
                <a:gd name="connsiteY19" fmla="*/ 506589 h 856074"/>
                <a:gd name="connsiteX20" fmla="*/ 842747 w 1019135"/>
                <a:gd name="connsiteY20" fmla="*/ 268582 h 856074"/>
                <a:gd name="connsiteX21" fmla="*/ 871596 w 1019135"/>
                <a:gd name="connsiteY21" fmla="*/ 239732 h 856074"/>
                <a:gd name="connsiteX22" fmla="*/ 949364 w 1019135"/>
                <a:gd name="connsiteY22" fmla="*/ 316873 h 856074"/>
                <a:gd name="connsiteX23" fmla="*/ 973823 w 1019135"/>
                <a:gd name="connsiteY23" fmla="*/ 331925 h 856074"/>
                <a:gd name="connsiteX24" fmla="*/ 986680 w 1019135"/>
                <a:gd name="connsiteY24" fmla="*/ 328162 h 856074"/>
                <a:gd name="connsiteX25" fmla="*/ 1006436 w 1019135"/>
                <a:gd name="connsiteY25" fmla="*/ 290846 h 856074"/>
                <a:gd name="connsiteX26" fmla="*/ 1018038 w 1019135"/>
                <a:gd name="connsiteY26" fmla="*/ 39354 h 856074"/>
                <a:gd name="connsiteX27" fmla="*/ 984172 w 1019135"/>
                <a:gd name="connsiteY27" fmla="*/ 2352 h 856074"/>
                <a:gd name="connsiteX28" fmla="*/ 980095 w 1019135"/>
                <a:gd name="connsiteY28" fmla="*/ 2352 h 856074"/>
                <a:gd name="connsiteX29" fmla="*/ 722332 w 1019135"/>
                <a:gd name="connsiteY29" fmla="*/ 14581 h 856074"/>
                <a:gd name="connsiteX30" fmla="*/ 688465 w 1019135"/>
                <a:gd name="connsiteY30" fmla="*/ 31828 h 856074"/>
                <a:gd name="connsiteX31" fmla="*/ 698500 w 1019135"/>
                <a:gd name="connsiteY31" fmla="*/ 66009 h 856074"/>
                <a:gd name="connsiteX32" fmla="*/ 777522 w 1019135"/>
                <a:gd name="connsiteY32" fmla="*/ 145344 h 85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19135" h="856074">
                  <a:moveTo>
                    <a:pt x="777522" y="145344"/>
                  </a:moveTo>
                  <a:lnTo>
                    <a:pt x="748359" y="174507"/>
                  </a:lnTo>
                  <a:lnTo>
                    <a:pt x="510352" y="412515"/>
                  </a:lnTo>
                  <a:lnTo>
                    <a:pt x="489342" y="433525"/>
                  </a:lnTo>
                  <a:lnTo>
                    <a:pt x="437288" y="485579"/>
                  </a:lnTo>
                  <a:lnTo>
                    <a:pt x="239732" y="683135"/>
                  </a:lnTo>
                  <a:lnTo>
                    <a:pt x="232520" y="690347"/>
                  </a:lnTo>
                  <a:lnTo>
                    <a:pt x="220604" y="678431"/>
                  </a:lnTo>
                  <a:lnTo>
                    <a:pt x="50643" y="508470"/>
                  </a:lnTo>
                  <a:cubicBezTo>
                    <a:pt x="21794" y="548295"/>
                    <a:pt x="4233" y="596586"/>
                    <a:pt x="2352" y="648641"/>
                  </a:cubicBezTo>
                  <a:lnTo>
                    <a:pt x="126216" y="772505"/>
                  </a:lnTo>
                  <a:lnTo>
                    <a:pt x="178270" y="824559"/>
                  </a:lnTo>
                  <a:lnTo>
                    <a:pt x="192382" y="838670"/>
                  </a:lnTo>
                  <a:cubicBezTo>
                    <a:pt x="203357" y="849646"/>
                    <a:pt x="218095" y="855290"/>
                    <a:pt x="232520" y="855290"/>
                  </a:cubicBezTo>
                  <a:cubicBezTo>
                    <a:pt x="235028" y="855290"/>
                    <a:pt x="237223" y="854977"/>
                    <a:pt x="239732" y="854663"/>
                  </a:cubicBezTo>
                  <a:cubicBezTo>
                    <a:pt x="251648" y="853095"/>
                    <a:pt x="263564" y="847764"/>
                    <a:pt x="272658" y="838670"/>
                  </a:cubicBezTo>
                  <a:lnTo>
                    <a:pt x="286769" y="824559"/>
                  </a:lnTo>
                  <a:lnTo>
                    <a:pt x="531675" y="579653"/>
                  </a:lnTo>
                  <a:lnTo>
                    <a:pt x="583730" y="527599"/>
                  </a:lnTo>
                  <a:lnTo>
                    <a:pt x="604740" y="506589"/>
                  </a:lnTo>
                  <a:lnTo>
                    <a:pt x="842747" y="268582"/>
                  </a:lnTo>
                  <a:lnTo>
                    <a:pt x="871596" y="239732"/>
                  </a:lnTo>
                  <a:lnTo>
                    <a:pt x="949364" y="316873"/>
                  </a:lnTo>
                  <a:cubicBezTo>
                    <a:pt x="956577" y="324085"/>
                    <a:pt x="963789" y="331925"/>
                    <a:pt x="973823" y="331925"/>
                  </a:cubicBezTo>
                  <a:cubicBezTo>
                    <a:pt x="977586" y="331925"/>
                    <a:pt x="981977" y="330984"/>
                    <a:pt x="986680" y="328162"/>
                  </a:cubicBezTo>
                  <a:cubicBezTo>
                    <a:pt x="1002359" y="319695"/>
                    <a:pt x="1005495" y="306211"/>
                    <a:pt x="1006436" y="290846"/>
                  </a:cubicBezTo>
                  <a:cubicBezTo>
                    <a:pt x="1010199" y="207120"/>
                    <a:pt x="1014275" y="123080"/>
                    <a:pt x="1018038" y="39354"/>
                  </a:cubicBezTo>
                  <a:cubicBezTo>
                    <a:pt x="1019293" y="13954"/>
                    <a:pt x="1008631" y="2352"/>
                    <a:pt x="984172" y="2352"/>
                  </a:cubicBezTo>
                  <a:cubicBezTo>
                    <a:pt x="982917" y="2352"/>
                    <a:pt x="981663" y="2352"/>
                    <a:pt x="980095" y="2352"/>
                  </a:cubicBezTo>
                  <a:cubicBezTo>
                    <a:pt x="894174" y="6428"/>
                    <a:pt x="808253" y="10505"/>
                    <a:pt x="722332" y="14581"/>
                  </a:cubicBezTo>
                  <a:cubicBezTo>
                    <a:pt x="708848" y="15209"/>
                    <a:pt x="695678" y="15836"/>
                    <a:pt x="688465" y="31828"/>
                  </a:cubicBezTo>
                  <a:cubicBezTo>
                    <a:pt x="680940" y="47821"/>
                    <a:pt x="689406" y="56915"/>
                    <a:pt x="698500" y="66009"/>
                  </a:cubicBezTo>
                  <a:cubicBezTo>
                    <a:pt x="724527" y="92663"/>
                    <a:pt x="750554" y="119317"/>
                    <a:pt x="777522" y="145344"/>
                  </a:cubicBezTo>
                  <a:close/>
                </a:path>
              </a:pathLst>
            </a:custGeom>
            <a:solidFill>
              <a:schemeClr val="bg1"/>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sp>
          <p:nvSpPr>
            <p:cNvPr id="68" name="PA-任意多边形: 形状 1860"/>
            <p:cNvSpPr/>
            <p:nvPr>
              <p:custDataLst>
                <p:tags r:id="rId26"/>
              </p:custDataLst>
            </p:nvPr>
          </p:nvSpPr>
          <p:spPr bwMode="auto">
            <a:xfrm>
              <a:off x="19809648" y="10849701"/>
              <a:ext cx="275951" cy="373160"/>
            </a:xfrm>
            <a:custGeom>
              <a:avLst/>
              <a:gdLst>
                <a:gd name="connsiteX0" fmla="*/ 19050 w 275950"/>
                <a:gd name="connsiteY0" fmla="*/ 259801 h 373160"/>
                <a:gd name="connsiteX1" fmla="*/ 19050 w 275950"/>
                <a:gd name="connsiteY1" fmla="*/ 340078 h 373160"/>
                <a:gd name="connsiteX2" fmla="*/ 33161 w 275950"/>
                <a:gd name="connsiteY2" fmla="*/ 354189 h 373160"/>
                <a:gd name="connsiteX3" fmla="*/ 73299 w 275950"/>
                <a:gd name="connsiteY3" fmla="*/ 370809 h 373160"/>
                <a:gd name="connsiteX4" fmla="*/ 113438 w 275950"/>
                <a:gd name="connsiteY4" fmla="*/ 354189 h 373160"/>
                <a:gd name="connsiteX5" fmla="*/ 221309 w 275950"/>
                <a:gd name="connsiteY5" fmla="*/ 246317 h 373160"/>
                <a:gd name="connsiteX6" fmla="*/ 221309 w 275950"/>
                <a:gd name="connsiteY6" fmla="*/ 240046 h 373160"/>
                <a:gd name="connsiteX7" fmla="*/ 276499 w 275950"/>
                <a:gd name="connsiteY7" fmla="*/ 2352 h 373160"/>
                <a:gd name="connsiteX8" fmla="*/ 19050 w 275950"/>
                <a:gd name="connsiteY8" fmla="*/ 259801 h 3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950" h="373160">
                  <a:moveTo>
                    <a:pt x="19050" y="259801"/>
                  </a:moveTo>
                  <a:cubicBezTo>
                    <a:pt x="-3214" y="282065"/>
                    <a:pt x="-3214" y="317814"/>
                    <a:pt x="19050" y="340078"/>
                  </a:cubicBezTo>
                  <a:lnTo>
                    <a:pt x="33161" y="354189"/>
                  </a:lnTo>
                  <a:cubicBezTo>
                    <a:pt x="44136" y="365164"/>
                    <a:pt x="58875" y="370809"/>
                    <a:pt x="73299" y="370809"/>
                  </a:cubicBezTo>
                  <a:cubicBezTo>
                    <a:pt x="87724" y="370809"/>
                    <a:pt x="102462" y="365164"/>
                    <a:pt x="113438" y="354189"/>
                  </a:cubicBezTo>
                  <a:lnTo>
                    <a:pt x="221309" y="246317"/>
                  </a:lnTo>
                  <a:cubicBezTo>
                    <a:pt x="221309" y="244122"/>
                    <a:pt x="221309" y="242241"/>
                    <a:pt x="221309" y="240046"/>
                  </a:cubicBezTo>
                  <a:cubicBezTo>
                    <a:pt x="221309" y="154752"/>
                    <a:pt x="241065" y="74162"/>
                    <a:pt x="276499" y="2352"/>
                  </a:cubicBezTo>
                  <a:lnTo>
                    <a:pt x="19050" y="259801"/>
                  </a:lnTo>
                  <a:close/>
                </a:path>
              </a:pathLst>
            </a:custGeom>
            <a:solidFill>
              <a:schemeClr val="bg1"/>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sp>
          <p:nvSpPr>
            <p:cNvPr id="19" name="PA-任意多边形: 形状 1861"/>
            <p:cNvSpPr/>
            <p:nvPr>
              <p:custDataLst>
                <p:tags r:id="rId27"/>
              </p:custDataLst>
            </p:nvPr>
          </p:nvSpPr>
          <p:spPr bwMode="auto">
            <a:xfrm>
              <a:off x="20101043" y="10620474"/>
              <a:ext cx="1238642" cy="1235506"/>
            </a:xfrm>
            <a:custGeom>
              <a:avLst/>
              <a:gdLst>
                <a:gd name="connsiteX0" fmla="*/ 1209009 w 1238641"/>
                <a:gd name="connsiteY0" fmla="*/ 1076364 h 1235506"/>
                <a:gd name="connsiteX1" fmla="*/ 886648 w 1238641"/>
                <a:gd name="connsiteY1" fmla="*/ 754004 h 1235506"/>
                <a:gd name="connsiteX2" fmla="*/ 869088 w 1238641"/>
                <a:gd name="connsiteY2" fmla="*/ 771564 h 1235506"/>
                <a:gd name="connsiteX3" fmla="*/ 844942 w 1238641"/>
                <a:gd name="connsiteY3" fmla="*/ 747419 h 1235506"/>
                <a:gd name="connsiteX4" fmla="*/ 936507 w 1238641"/>
                <a:gd name="connsiteY4" fmla="*/ 469586 h 1235506"/>
                <a:gd name="connsiteX5" fmla="*/ 912675 w 1238641"/>
                <a:gd name="connsiteY5" fmla="*/ 321577 h 1235506"/>
                <a:gd name="connsiteX6" fmla="*/ 796023 w 1238641"/>
                <a:gd name="connsiteY6" fmla="*/ 438228 h 1235506"/>
                <a:gd name="connsiteX7" fmla="*/ 797591 w 1238641"/>
                <a:gd name="connsiteY7" fmla="*/ 469586 h 1235506"/>
                <a:gd name="connsiteX8" fmla="*/ 469586 w 1238641"/>
                <a:gd name="connsiteY8" fmla="*/ 797591 h 1235506"/>
                <a:gd name="connsiteX9" fmla="*/ 141581 w 1238641"/>
                <a:gd name="connsiteY9" fmla="*/ 469586 h 1235506"/>
                <a:gd name="connsiteX10" fmla="*/ 469586 w 1238641"/>
                <a:gd name="connsiteY10" fmla="*/ 141581 h 1235506"/>
                <a:gd name="connsiteX11" fmla="*/ 647386 w 1238641"/>
                <a:gd name="connsiteY11" fmla="*/ 193949 h 1235506"/>
                <a:gd name="connsiteX12" fmla="*/ 747419 w 1238641"/>
                <a:gd name="connsiteY12" fmla="*/ 93917 h 1235506"/>
                <a:gd name="connsiteX13" fmla="*/ 469586 w 1238641"/>
                <a:gd name="connsiteY13" fmla="*/ 2352 h 1235506"/>
                <a:gd name="connsiteX14" fmla="*/ 2352 w 1238641"/>
                <a:gd name="connsiteY14" fmla="*/ 469586 h 1235506"/>
                <a:gd name="connsiteX15" fmla="*/ 469586 w 1238641"/>
                <a:gd name="connsiteY15" fmla="*/ 936821 h 1235506"/>
                <a:gd name="connsiteX16" fmla="*/ 748359 w 1238641"/>
                <a:gd name="connsiteY16" fmla="*/ 844628 h 1235506"/>
                <a:gd name="connsiteX17" fmla="*/ 772505 w 1238641"/>
                <a:gd name="connsiteY17" fmla="*/ 868774 h 1235506"/>
                <a:gd name="connsiteX18" fmla="*/ 754944 w 1238641"/>
                <a:gd name="connsiteY18" fmla="*/ 886335 h 1235506"/>
                <a:gd name="connsiteX19" fmla="*/ 1077305 w 1238641"/>
                <a:gd name="connsiteY19" fmla="*/ 1208695 h 1235506"/>
                <a:gd name="connsiteX20" fmla="*/ 1209322 w 1238641"/>
                <a:gd name="connsiteY20" fmla="*/ 1208695 h 1235506"/>
                <a:gd name="connsiteX21" fmla="*/ 1209009 w 1238641"/>
                <a:gd name="connsiteY21" fmla="*/ 1076364 h 123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38641" h="1235506">
                  <a:moveTo>
                    <a:pt x="1209009" y="1076364"/>
                  </a:moveTo>
                  <a:lnTo>
                    <a:pt x="886648" y="754004"/>
                  </a:lnTo>
                  <a:lnTo>
                    <a:pt x="869088" y="771564"/>
                  </a:lnTo>
                  <a:lnTo>
                    <a:pt x="844942" y="747419"/>
                  </a:lnTo>
                  <a:cubicBezTo>
                    <a:pt x="902327" y="669651"/>
                    <a:pt x="936507" y="573695"/>
                    <a:pt x="936507" y="469586"/>
                  </a:cubicBezTo>
                  <a:cubicBezTo>
                    <a:pt x="936507" y="417846"/>
                    <a:pt x="928041" y="367986"/>
                    <a:pt x="912675" y="321577"/>
                  </a:cubicBezTo>
                  <a:lnTo>
                    <a:pt x="796023" y="438228"/>
                  </a:lnTo>
                  <a:cubicBezTo>
                    <a:pt x="796964" y="448577"/>
                    <a:pt x="797591" y="458925"/>
                    <a:pt x="797591" y="469586"/>
                  </a:cubicBezTo>
                  <a:cubicBezTo>
                    <a:pt x="797591" y="650836"/>
                    <a:pt x="650522" y="797591"/>
                    <a:pt x="469586" y="797591"/>
                  </a:cubicBezTo>
                  <a:cubicBezTo>
                    <a:pt x="288337" y="797591"/>
                    <a:pt x="141581" y="650522"/>
                    <a:pt x="141581" y="469586"/>
                  </a:cubicBezTo>
                  <a:cubicBezTo>
                    <a:pt x="141581" y="288337"/>
                    <a:pt x="288651" y="141581"/>
                    <a:pt x="469586" y="141581"/>
                  </a:cubicBezTo>
                  <a:cubicBezTo>
                    <a:pt x="535125" y="141581"/>
                    <a:pt x="596273" y="161023"/>
                    <a:pt x="647386" y="193949"/>
                  </a:cubicBezTo>
                  <a:lnTo>
                    <a:pt x="747419" y="93917"/>
                  </a:lnTo>
                  <a:cubicBezTo>
                    <a:pt x="669651" y="36532"/>
                    <a:pt x="573695" y="2352"/>
                    <a:pt x="469586" y="2352"/>
                  </a:cubicBezTo>
                  <a:cubicBezTo>
                    <a:pt x="211510" y="2352"/>
                    <a:pt x="2352" y="211510"/>
                    <a:pt x="2352" y="469586"/>
                  </a:cubicBezTo>
                  <a:cubicBezTo>
                    <a:pt x="2352" y="727663"/>
                    <a:pt x="211510" y="936821"/>
                    <a:pt x="469586" y="936821"/>
                  </a:cubicBezTo>
                  <a:cubicBezTo>
                    <a:pt x="574009" y="936821"/>
                    <a:pt x="670591" y="902641"/>
                    <a:pt x="748359" y="844628"/>
                  </a:cubicBezTo>
                  <a:lnTo>
                    <a:pt x="772505" y="868774"/>
                  </a:lnTo>
                  <a:lnTo>
                    <a:pt x="754944" y="886335"/>
                  </a:lnTo>
                  <a:lnTo>
                    <a:pt x="1077305" y="1208695"/>
                  </a:lnTo>
                  <a:cubicBezTo>
                    <a:pt x="1113680" y="1245070"/>
                    <a:pt x="1172947" y="1245070"/>
                    <a:pt x="1209322" y="1208695"/>
                  </a:cubicBezTo>
                  <a:cubicBezTo>
                    <a:pt x="1245384" y="1172006"/>
                    <a:pt x="1245384" y="1112740"/>
                    <a:pt x="1209009" y="1076364"/>
                  </a:cubicBezTo>
                  <a:close/>
                </a:path>
              </a:pathLst>
            </a:custGeom>
            <a:solidFill>
              <a:schemeClr val="lt1">
                <a:lumMod val="95000"/>
              </a:schemeClr>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grpSp>
      <p:sp>
        <p:nvSpPr>
          <p:cNvPr id="13" name="文本框 12"/>
          <p:cNvSpPr txBox="1"/>
          <p:nvPr/>
        </p:nvSpPr>
        <p:spPr>
          <a:xfrm>
            <a:off x="3317875" y="302895"/>
            <a:ext cx="48780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8"/>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icon"/>
          <p:cNvGrpSpPr/>
          <p:nvPr>
            <p:custDataLst>
              <p:tags r:id="rId1"/>
            </p:custDataLst>
          </p:nvPr>
        </p:nvGrpSpPr>
        <p:grpSpPr>
          <a:xfrm rot="0">
            <a:off x="10144571" y="4029475"/>
            <a:ext cx="309077" cy="309077"/>
            <a:chOff x="19809648" y="10431071"/>
            <a:chExt cx="1530037" cy="1424909"/>
          </a:xfrm>
          <a:solidFill>
            <a:schemeClr val="accent1"/>
          </a:solidFill>
        </p:grpSpPr>
        <p:sp>
          <p:nvSpPr>
            <p:cNvPr id="67" name="PA-任意多边形: 形状 1859"/>
            <p:cNvSpPr/>
            <p:nvPr>
              <p:custDataLst>
                <p:tags r:id="rId2"/>
              </p:custDataLst>
            </p:nvPr>
          </p:nvSpPr>
          <p:spPr bwMode="auto">
            <a:xfrm>
              <a:off x="20310828" y="10431071"/>
              <a:ext cx="1019136" cy="856074"/>
            </a:xfrm>
            <a:custGeom>
              <a:avLst/>
              <a:gdLst>
                <a:gd name="connsiteX0" fmla="*/ 777522 w 1019135"/>
                <a:gd name="connsiteY0" fmla="*/ 145344 h 856074"/>
                <a:gd name="connsiteX1" fmla="*/ 748359 w 1019135"/>
                <a:gd name="connsiteY1" fmla="*/ 174507 h 856074"/>
                <a:gd name="connsiteX2" fmla="*/ 510352 w 1019135"/>
                <a:gd name="connsiteY2" fmla="*/ 412515 h 856074"/>
                <a:gd name="connsiteX3" fmla="*/ 489342 w 1019135"/>
                <a:gd name="connsiteY3" fmla="*/ 433525 h 856074"/>
                <a:gd name="connsiteX4" fmla="*/ 437288 w 1019135"/>
                <a:gd name="connsiteY4" fmla="*/ 485579 h 856074"/>
                <a:gd name="connsiteX5" fmla="*/ 239732 w 1019135"/>
                <a:gd name="connsiteY5" fmla="*/ 683135 h 856074"/>
                <a:gd name="connsiteX6" fmla="*/ 232520 w 1019135"/>
                <a:gd name="connsiteY6" fmla="*/ 690347 h 856074"/>
                <a:gd name="connsiteX7" fmla="*/ 220604 w 1019135"/>
                <a:gd name="connsiteY7" fmla="*/ 678431 h 856074"/>
                <a:gd name="connsiteX8" fmla="*/ 50643 w 1019135"/>
                <a:gd name="connsiteY8" fmla="*/ 508470 h 856074"/>
                <a:gd name="connsiteX9" fmla="*/ 2352 w 1019135"/>
                <a:gd name="connsiteY9" fmla="*/ 648641 h 856074"/>
                <a:gd name="connsiteX10" fmla="*/ 126216 w 1019135"/>
                <a:gd name="connsiteY10" fmla="*/ 772505 h 856074"/>
                <a:gd name="connsiteX11" fmla="*/ 178270 w 1019135"/>
                <a:gd name="connsiteY11" fmla="*/ 824559 h 856074"/>
                <a:gd name="connsiteX12" fmla="*/ 192382 w 1019135"/>
                <a:gd name="connsiteY12" fmla="*/ 838670 h 856074"/>
                <a:gd name="connsiteX13" fmla="*/ 232520 w 1019135"/>
                <a:gd name="connsiteY13" fmla="*/ 855290 h 856074"/>
                <a:gd name="connsiteX14" fmla="*/ 239732 w 1019135"/>
                <a:gd name="connsiteY14" fmla="*/ 854663 h 856074"/>
                <a:gd name="connsiteX15" fmla="*/ 272658 w 1019135"/>
                <a:gd name="connsiteY15" fmla="*/ 838670 h 856074"/>
                <a:gd name="connsiteX16" fmla="*/ 286769 w 1019135"/>
                <a:gd name="connsiteY16" fmla="*/ 824559 h 856074"/>
                <a:gd name="connsiteX17" fmla="*/ 531675 w 1019135"/>
                <a:gd name="connsiteY17" fmla="*/ 579653 h 856074"/>
                <a:gd name="connsiteX18" fmla="*/ 583730 w 1019135"/>
                <a:gd name="connsiteY18" fmla="*/ 527599 h 856074"/>
                <a:gd name="connsiteX19" fmla="*/ 604740 w 1019135"/>
                <a:gd name="connsiteY19" fmla="*/ 506589 h 856074"/>
                <a:gd name="connsiteX20" fmla="*/ 842747 w 1019135"/>
                <a:gd name="connsiteY20" fmla="*/ 268582 h 856074"/>
                <a:gd name="connsiteX21" fmla="*/ 871596 w 1019135"/>
                <a:gd name="connsiteY21" fmla="*/ 239732 h 856074"/>
                <a:gd name="connsiteX22" fmla="*/ 949364 w 1019135"/>
                <a:gd name="connsiteY22" fmla="*/ 316873 h 856074"/>
                <a:gd name="connsiteX23" fmla="*/ 973823 w 1019135"/>
                <a:gd name="connsiteY23" fmla="*/ 331925 h 856074"/>
                <a:gd name="connsiteX24" fmla="*/ 986680 w 1019135"/>
                <a:gd name="connsiteY24" fmla="*/ 328162 h 856074"/>
                <a:gd name="connsiteX25" fmla="*/ 1006436 w 1019135"/>
                <a:gd name="connsiteY25" fmla="*/ 290846 h 856074"/>
                <a:gd name="connsiteX26" fmla="*/ 1018038 w 1019135"/>
                <a:gd name="connsiteY26" fmla="*/ 39354 h 856074"/>
                <a:gd name="connsiteX27" fmla="*/ 984172 w 1019135"/>
                <a:gd name="connsiteY27" fmla="*/ 2352 h 856074"/>
                <a:gd name="connsiteX28" fmla="*/ 980095 w 1019135"/>
                <a:gd name="connsiteY28" fmla="*/ 2352 h 856074"/>
                <a:gd name="connsiteX29" fmla="*/ 722332 w 1019135"/>
                <a:gd name="connsiteY29" fmla="*/ 14581 h 856074"/>
                <a:gd name="connsiteX30" fmla="*/ 688465 w 1019135"/>
                <a:gd name="connsiteY30" fmla="*/ 31828 h 856074"/>
                <a:gd name="connsiteX31" fmla="*/ 698500 w 1019135"/>
                <a:gd name="connsiteY31" fmla="*/ 66009 h 856074"/>
                <a:gd name="connsiteX32" fmla="*/ 777522 w 1019135"/>
                <a:gd name="connsiteY32" fmla="*/ 145344 h 85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19135" h="856074">
                  <a:moveTo>
                    <a:pt x="777522" y="145344"/>
                  </a:moveTo>
                  <a:lnTo>
                    <a:pt x="748359" y="174507"/>
                  </a:lnTo>
                  <a:lnTo>
                    <a:pt x="510352" y="412515"/>
                  </a:lnTo>
                  <a:lnTo>
                    <a:pt x="489342" y="433525"/>
                  </a:lnTo>
                  <a:lnTo>
                    <a:pt x="437288" y="485579"/>
                  </a:lnTo>
                  <a:lnTo>
                    <a:pt x="239732" y="683135"/>
                  </a:lnTo>
                  <a:lnTo>
                    <a:pt x="232520" y="690347"/>
                  </a:lnTo>
                  <a:lnTo>
                    <a:pt x="220604" y="678431"/>
                  </a:lnTo>
                  <a:lnTo>
                    <a:pt x="50643" y="508470"/>
                  </a:lnTo>
                  <a:cubicBezTo>
                    <a:pt x="21794" y="548295"/>
                    <a:pt x="4233" y="596586"/>
                    <a:pt x="2352" y="648641"/>
                  </a:cubicBezTo>
                  <a:lnTo>
                    <a:pt x="126216" y="772505"/>
                  </a:lnTo>
                  <a:lnTo>
                    <a:pt x="178270" y="824559"/>
                  </a:lnTo>
                  <a:lnTo>
                    <a:pt x="192382" y="838670"/>
                  </a:lnTo>
                  <a:cubicBezTo>
                    <a:pt x="203357" y="849646"/>
                    <a:pt x="218095" y="855290"/>
                    <a:pt x="232520" y="855290"/>
                  </a:cubicBezTo>
                  <a:cubicBezTo>
                    <a:pt x="235028" y="855290"/>
                    <a:pt x="237223" y="854977"/>
                    <a:pt x="239732" y="854663"/>
                  </a:cubicBezTo>
                  <a:cubicBezTo>
                    <a:pt x="251648" y="853095"/>
                    <a:pt x="263564" y="847764"/>
                    <a:pt x="272658" y="838670"/>
                  </a:cubicBezTo>
                  <a:lnTo>
                    <a:pt x="286769" y="824559"/>
                  </a:lnTo>
                  <a:lnTo>
                    <a:pt x="531675" y="579653"/>
                  </a:lnTo>
                  <a:lnTo>
                    <a:pt x="583730" y="527599"/>
                  </a:lnTo>
                  <a:lnTo>
                    <a:pt x="604740" y="506589"/>
                  </a:lnTo>
                  <a:lnTo>
                    <a:pt x="842747" y="268582"/>
                  </a:lnTo>
                  <a:lnTo>
                    <a:pt x="871596" y="239732"/>
                  </a:lnTo>
                  <a:lnTo>
                    <a:pt x="949364" y="316873"/>
                  </a:lnTo>
                  <a:cubicBezTo>
                    <a:pt x="956577" y="324085"/>
                    <a:pt x="963789" y="331925"/>
                    <a:pt x="973823" y="331925"/>
                  </a:cubicBezTo>
                  <a:cubicBezTo>
                    <a:pt x="977586" y="331925"/>
                    <a:pt x="981977" y="330984"/>
                    <a:pt x="986680" y="328162"/>
                  </a:cubicBezTo>
                  <a:cubicBezTo>
                    <a:pt x="1002359" y="319695"/>
                    <a:pt x="1005495" y="306211"/>
                    <a:pt x="1006436" y="290846"/>
                  </a:cubicBezTo>
                  <a:cubicBezTo>
                    <a:pt x="1010199" y="207120"/>
                    <a:pt x="1014275" y="123080"/>
                    <a:pt x="1018038" y="39354"/>
                  </a:cubicBezTo>
                  <a:cubicBezTo>
                    <a:pt x="1019293" y="13954"/>
                    <a:pt x="1008631" y="2352"/>
                    <a:pt x="984172" y="2352"/>
                  </a:cubicBezTo>
                  <a:cubicBezTo>
                    <a:pt x="982917" y="2352"/>
                    <a:pt x="981663" y="2352"/>
                    <a:pt x="980095" y="2352"/>
                  </a:cubicBezTo>
                  <a:cubicBezTo>
                    <a:pt x="894174" y="6428"/>
                    <a:pt x="808253" y="10505"/>
                    <a:pt x="722332" y="14581"/>
                  </a:cubicBezTo>
                  <a:cubicBezTo>
                    <a:pt x="708848" y="15209"/>
                    <a:pt x="695678" y="15836"/>
                    <a:pt x="688465" y="31828"/>
                  </a:cubicBezTo>
                  <a:cubicBezTo>
                    <a:pt x="680940" y="47821"/>
                    <a:pt x="689406" y="56915"/>
                    <a:pt x="698500" y="66009"/>
                  </a:cubicBezTo>
                  <a:cubicBezTo>
                    <a:pt x="724527" y="92663"/>
                    <a:pt x="750554" y="119317"/>
                    <a:pt x="777522" y="145344"/>
                  </a:cubicBezTo>
                  <a:close/>
                </a:path>
              </a:pathLst>
            </a:custGeom>
            <a:solidFill>
              <a:schemeClr val="bg1"/>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sp>
          <p:nvSpPr>
            <p:cNvPr id="68" name="PA-任意多边形: 形状 1860"/>
            <p:cNvSpPr/>
            <p:nvPr>
              <p:custDataLst>
                <p:tags r:id="rId3"/>
              </p:custDataLst>
            </p:nvPr>
          </p:nvSpPr>
          <p:spPr bwMode="auto">
            <a:xfrm>
              <a:off x="19809648" y="10849701"/>
              <a:ext cx="275951" cy="373160"/>
            </a:xfrm>
            <a:custGeom>
              <a:avLst/>
              <a:gdLst>
                <a:gd name="connsiteX0" fmla="*/ 19050 w 275950"/>
                <a:gd name="connsiteY0" fmla="*/ 259801 h 373160"/>
                <a:gd name="connsiteX1" fmla="*/ 19050 w 275950"/>
                <a:gd name="connsiteY1" fmla="*/ 340078 h 373160"/>
                <a:gd name="connsiteX2" fmla="*/ 33161 w 275950"/>
                <a:gd name="connsiteY2" fmla="*/ 354189 h 373160"/>
                <a:gd name="connsiteX3" fmla="*/ 73299 w 275950"/>
                <a:gd name="connsiteY3" fmla="*/ 370809 h 373160"/>
                <a:gd name="connsiteX4" fmla="*/ 113438 w 275950"/>
                <a:gd name="connsiteY4" fmla="*/ 354189 h 373160"/>
                <a:gd name="connsiteX5" fmla="*/ 221309 w 275950"/>
                <a:gd name="connsiteY5" fmla="*/ 246317 h 373160"/>
                <a:gd name="connsiteX6" fmla="*/ 221309 w 275950"/>
                <a:gd name="connsiteY6" fmla="*/ 240046 h 373160"/>
                <a:gd name="connsiteX7" fmla="*/ 276499 w 275950"/>
                <a:gd name="connsiteY7" fmla="*/ 2352 h 373160"/>
                <a:gd name="connsiteX8" fmla="*/ 19050 w 275950"/>
                <a:gd name="connsiteY8" fmla="*/ 259801 h 3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950" h="373160">
                  <a:moveTo>
                    <a:pt x="19050" y="259801"/>
                  </a:moveTo>
                  <a:cubicBezTo>
                    <a:pt x="-3214" y="282065"/>
                    <a:pt x="-3214" y="317814"/>
                    <a:pt x="19050" y="340078"/>
                  </a:cubicBezTo>
                  <a:lnTo>
                    <a:pt x="33161" y="354189"/>
                  </a:lnTo>
                  <a:cubicBezTo>
                    <a:pt x="44136" y="365164"/>
                    <a:pt x="58875" y="370809"/>
                    <a:pt x="73299" y="370809"/>
                  </a:cubicBezTo>
                  <a:cubicBezTo>
                    <a:pt x="87724" y="370809"/>
                    <a:pt x="102462" y="365164"/>
                    <a:pt x="113438" y="354189"/>
                  </a:cubicBezTo>
                  <a:lnTo>
                    <a:pt x="221309" y="246317"/>
                  </a:lnTo>
                  <a:cubicBezTo>
                    <a:pt x="221309" y="244122"/>
                    <a:pt x="221309" y="242241"/>
                    <a:pt x="221309" y="240046"/>
                  </a:cubicBezTo>
                  <a:cubicBezTo>
                    <a:pt x="221309" y="154752"/>
                    <a:pt x="241065" y="74162"/>
                    <a:pt x="276499" y="2352"/>
                  </a:cubicBezTo>
                  <a:lnTo>
                    <a:pt x="19050" y="259801"/>
                  </a:lnTo>
                  <a:close/>
                </a:path>
              </a:pathLst>
            </a:custGeom>
            <a:solidFill>
              <a:schemeClr val="bg1"/>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sp>
          <p:nvSpPr>
            <p:cNvPr id="19" name="PA-任意多边形: 形状 1861"/>
            <p:cNvSpPr/>
            <p:nvPr>
              <p:custDataLst>
                <p:tags r:id="rId4"/>
              </p:custDataLst>
            </p:nvPr>
          </p:nvSpPr>
          <p:spPr bwMode="auto">
            <a:xfrm>
              <a:off x="20101043" y="10620474"/>
              <a:ext cx="1238642" cy="1235506"/>
            </a:xfrm>
            <a:custGeom>
              <a:avLst/>
              <a:gdLst>
                <a:gd name="connsiteX0" fmla="*/ 1209009 w 1238641"/>
                <a:gd name="connsiteY0" fmla="*/ 1076364 h 1235506"/>
                <a:gd name="connsiteX1" fmla="*/ 886648 w 1238641"/>
                <a:gd name="connsiteY1" fmla="*/ 754004 h 1235506"/>
                <a:gd name="connsiteX2" fmla="*/ 869088 w 1238641"/>
                <a:gd name="connsiteY2" fmla="*/ 771564 h 1235506"/>
                <a:gd name="connsiteX3" fmla="*/ 844942 w 1238641"/>
                <a:gd name="connsiteY3" fmla="*/ 747419 h 1235506"/>
                <a:gd name="connsiteX4" fmla="*/ 936507 w 1238641"/>
                <a:gd name="connsiteY4" fmla="*/ 469586 h 1235506"/>
                <a:gd name="connsiteX5" fmla="*/ 912675 w 1238641"/>
                <a:gd name="connsiteY5" fmla="*/ 321577 h 1235506"/>
                <a:gd name="connsiteX6" fmla="*/ 796023 w 1238641"/>
                <a:gd name="connsiteY6" fmla="*/ 438228 h 1235506"/>
                <a:gd name="connsiteX7" fmla="*/ 797591 w 1238641"/>
                <a:gd name="connsiteY7" fmla="*/ 469586 h 1235506"/>
                <a:gd name="connsiteX8" fmla="*/ 469586 w 1238641"/>
                <a:gd name="connsiteY8" fmla="*/ 797591 h 1235506"/>
                <a:gd name="connsiteX9" fmla="*/ 141581 w 1238641"/>
                <a:gd name="connsiteY9" fmla="*/ 469586 h 1235506"/>
                <a:gd name="connsiteX10" fmla="*/ 469586 w 1238641"/>
                <a:gd name="connsiteY10" fmla="*/ 141581 h 1235506"/>
                <a:gd name="connsiteX11" fmla="*/ 647386 w 1238641"/>
                <a:gd name="connsiteY11" fmla="*/ 193949 h 1235506"/>
                <a:gd name="connsiteX12" fmla="*/ 747419 w 1238641"/>
                <a:gd name="connsiteY12" fmla="*/ 93917 h 1235506"/>
                <a:gd name="connsiteX13" fmla="*/ 469586 w 1238641"/>
                <a:gd name="connsiteY13" fmla="*/ 2352 h 1235506"/>
                <a:gd name="connsiteX14" fmla="*/ 2352 w 1238641"/>
                <a:gd name="connsiteY14" fmla="*/ 469586 h 1235506"/>
                <a:gd name="connsiteX15" fmla="*/ 469586 w 1238641"/>
                <a:gd name="connsiteY15" fmla="*/ 936821 h 1235506"/>
                <a:gd name="connsiteX16" fmla="*/ 748359 w 1238641"/>
                <a:gd name="connsiteY16" fmla="*/ 844628 h 1235506"/>
                <a:gd name="connsiteX17" fmla="*/ 772505 w 1238641"/>
                <a:gd name="connsiteY17" fmla="*/ 868774 h 1235506"/>
                <a:gd name="connsiteX18" fmla="*/ 754944 w 1238641"/>
                <a:gd name="connsiteY18" fmla="*/ 886335 h 1235506"/>
                <a:gd name="connsiteX19" fmla="*/ 1077305 w 1238641"/>
                <a:gd name="connsiteY19" fmla="*/ 1208695 h 1235506"/>
                <a:gd name="connsiteX20" fmla="*/ 1209322 w 1238641"/>
                <a:gd name="connsiteY20" fmla="*/ 1208695 h 1235506"/>
                <a:gd name="connsiteX21" fmla="*/ 1209009 w 1238641"/>
                <a:gd name="connsiteY21" fmla="*/ 1076364 h 123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38641" h="1235506">
                  <a:moveTo>
                    <a:pt x="1209009" y="1076364"/>
                  </a:moveTo>
                  <a:lnTo>
                    <a:pt x="886648" y="754004"/>
                  </a:lnTo>
                  <a:lnTo>
                    <a:pt x="869088" y="771564"/>
                  </a:lnTo>
                  <a:lnTo>
                    <a:pt x="844942" y="747419"/>
                  </a:lnTo>
                  <a:cubicBezTo>
                    <a:pt x="902327" y="669651"/>
                    <a:pt x="936507" y="573695"/>
                    <a:pt x="936507" y="469586"/>
                  </a:cubicBezTo>
                  <a:cubicBezTo>
                    <a:pt x="936507" y="417846"/>
                    <a:pt x="928041" y="367986"/>
                    <a:pt x="912675" y="321577"/>
                  </a:cubicBezTo>
                  <a:lnTo>
                    <a:pt x="796023" y="438228"/>
                  </a:lnTo>
                  <a:cubicBezTo>
                    <a:pt x="796964" y="448577"/>
                    <a:pt x="797591" y="458925"/>
                    <a:pt x="797591" y="469586"/>
                  </a:cubicBezTo>
                  <a:cubicBezTo>
                    <a:pt x="797591" y="650836"/>
                    <a:pt x="650522" y="797591"/>
                    <a:pt x="469586" y="797591"/>
                  </a:cubicBezTo>
                  <a:cubicBezTo>
                    <a:pt x="288337" y="797591"/>
                    <a:pt x="141581" y="650522"/>
                    <a:pt x="141581" y="469586"/>
                  </a:cubicBezTo>
                  <a:cubicBezTo>
                    <a:pt x="141581" y="288337"/>
                    <a:pt x="288651" y="141581"/>
                    <a:pt x="469586" y="141581"/>
                  </a:cubicBezTo>
                  <a:cubicBezTo>
                    <a:pt x="535125" y="141581"/>
                    <a:pt x="596273" y="161023"/>
                    <a:pt x="647386" y="193949"/>
                  </a:cubicBezTo>
                  <a:lnTo>
                    <a:pt x="747419" y="93917"/>
                  </a:lnTo>
                  <a:cubicBezTo>
                    <a:pt x="669651" y="36532"/>
                    <a:pt x="573695" y="2352"/>
                    <a:pt x="469586" y="2352"/>
                  </a:cubicBezTo>
                  <a:cubicBezTo>
                    <a:pt x="211510" y="2352"/>
                    <a:pt x="2352" y="211510"/>
                    <a:pt x="2352" y="469586"/>
                  </a:cubicBezTo>
                  <a:cubicBezTo>
                    <a:pt x="2352" y="727663"/>
                    <a:pt x="211510" y="936821"/>
                    <a:pt x="469586" y="936821"/>
                  </a:cubicBezTo>
                  <a:cubicBezTo>
                    <a:pt x="574009" y="936821"/>
                    <a:pt x="670591" y="902641"/>
                    <a:pt x="748359" y="844628"/>
                  </a:cubicBezTo>
                  <a:lnTo>
                    <a:pt x="772505" y="868774"/>
                  </a:lnTo>
                  <a:lnTo>
                    <a:pt x="754944" y="886335"/>
                  </a:lnTo>
                  <a:lnTo>
                    <a:pt x="1077305" y="1208695"/>
                  </a:lnTo>
                  <a:cubicBezTo>
                    <a:pt x="1113680" y="1245070"/>
                    <a:pt x="1172947" y="1245070"/>
                    <a:pt x="1209322" y="1208695"/>
                  </a:cubicBezTo>
                  <a:cubicBezTo>
                    <a:pt x="1245384" y="1172006"/>
                    <a:pt x="1245384" y="1112740"/>
                    <a:pt x="1209009" y="1076364"/>
                  </a:cubicBezTo>
                  <a:close/>
                </a:path>
              </a:pathLst>
            </a:custGeom>
            <a:solidFill>
              <a:schemeClr val="lt1">
                <a:lumMod val="95000"/>
              </a:schemeClr>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grpSp>
      <p:sp>
        <p:nvSpPr>
          <p:cNvPr id="13" name="文本框 12"/>
          <p:cNvSpPr txBox="1"/>
          <p:nvPr/>
        </p:nvSpPr>
        <p:spPr>
          <a:xfrm>
            <a:off x="3317875" y="302895"/>
            <a:ext cx="48780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一、串联电路的分析计算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5"/>
          <a:stretch>
            <a:fillRect/>
          </a:stretch>
        </p:blipFill>
        <p:spPr>
          <a:xfrm>
            <a:off x="8551545" y="1534160"/>
            <a:ext cx="2590800" cy="2667000"/>
          </a:xfrm>
          <a:prstGeom prst="rect">
            <a:avLst/>
          </a:prstGeom>
        </p:spPr>
      </p:pic>
      <p:grpSp>
        <p:nvGrpSpPr>
          <p:cNvPr id="25" name="组合 24"/>
          <p:cNvGrpSpPr/>
          <p:nvPr/>
        </p:nvGrpSpPr>
        <p:grpSpPr>
          <a:xfrm>
            <a:off x="1027430" y="824230"/>
            <a:ext cx="6836410" cy="5569585"/>
            <a:chOff x="1746" y="1396"/>
            <a:chExt cx="10766" cy="8771"/>
          </a:xfrm>
        </p:grpSpPr>
        <p:sp>
          <p:nvSpPr>
            <p:cNvPr id="3" name="正文"/>
            <p:cNvSpPr txBox="1"/>
            <p:nvPr>
              <p:custDataLst>
                <p:tags r:id="rId6"/>
              </p:custDataLst>
            </p:nvPr>
          </p:nvSpPr>
          <p:spPr>
            <a:xfrm>
              <a:off x="1746" y="1396"/>
              <a:ext cx="10766" cy="8563"/>
            </a:xfrm>
            <a:prstGeom prst="rect">
              <a:avLst/>
            </a:prstGeom>
            <a:noFill/>
          </p:spPr>
          <p:txBody>
            <a:bodyPr wrap="square" lIns="0" tIns="0" rIns="0" bIns="0" rtlCol="0" anchor="t" anchorCtr="0">
              <a:noAutofit/>
            </a:bodyPr>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（一）</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RLC</a:t>
              </a: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的串联电路</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由电阻、电感和电容相串联所组成的电路叫作 RLC 串联电路，如图 2.3.1 所示。</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（二）</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RLC</a:t>
              </a: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串联电路电压电流关系分析</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设电路中的电流为</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则电阻元件上的电压 </a:t>
              </a:r>
              <a:r>
                <a:rPr lang="en-US" altLang="zh-CN"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u</a:t>
              </a:r>
              <a:r>
                <a:rPr lang="zh-CN" altLang="en-US" sz="1600" spc="150" baseline="-2500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R</a:t>
              </a: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与电流同相，即</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电感元件上的电压 uL 比电流超前 90°，即</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电容元件上的电压 uC 比电流滞后 90°，即</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电源电压瞬时值等于各个元件上电压瞬时值之和，根据 KVL 定律得出</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4375" y="4230"/>
              <a:ext cx="2154" cy="555"/>
            </a:xfrm>
            <a:prstGeom prst="rect">
              <a:avLst/>
            </a:prstGeom>
          </p:spPr>
        </p:pic>
        <p:pic>
          <p:nvPicPr>
            <p:cNvPr id="21" name="图片 20"/>
            <p:cNvPicPr>
              <a:picLocks noChangeAspect="1"/>
            </p:cNvPicPr>
            <p:nvPr/>
          </p:nvPicPr>
          <p:blipFill>
            <a:blip r:embed="rId8"/>
            <a:stretch>
              <a:fillRect/>
            </a:stretch>
          </p:blipFill>
          <p:spPr>
            <a:xfrm>
              <a:off x="4374" y="5558"/>
              <a:ext cx="4188" cy="548"/>
            </a:xfrm>
            <a:prstGeom prst="rect">
              <a:avLst/>
            </a:prstGeom>
          </p:spPr>
        </p:pic>
        <p:pic>
          <p:nvPicPr>
            <p:cNvPr id="22" name="图片 21"/>
            <p:cNvPicPr>
              <a:picLocks noChangeAspect="1"/>
            </p:cNvPicPr>
            <p:nvPr/>
          </p:nvPicPr>
          <p:blipFill>
            <a:blip r:embed="rId9"/>
            <a:stretch>
              <a:fillRect/>
            </a:stretch>
          </p:blipFill>
          <p:spPr>
            <a:xfrm>
              <a:off x="3326" y="6671"/>
              <a:ext cx="7116" cy="552"/>
            </a:xfrm>
            <a:prstGeom prst="rect">
              <a:avLst/>
            </a:prstGeom>
          </p:spPr>
        </p:pic>
        <p:pic>
          <p:nvPicPr>
            <p:cNvPr id="23" name="图片 22"/>
            <p:cNvPicPr>
              <a:picLocks noChangeAspect="1"/>
            </p:cNvPicPr>
            <p:nvPr/>
          </p:nvPicPr>
          <p:blipFill>
            <a:blip r:embed="rId10"/>
            <a:stretch>
              <a:fillRect/>
            </a:stretch>
          </p:blipFill>
          <p:spPr>
            <a:xfrm>
              <a:off x="3931" y="7788"/>
              <a:ext cx="5906" cy="871"/>
            </a:xfrm>
            <a:prstGeom prst="rect">
              <a:avLst/>
            </a:prstGeom>
          </p:spPr>
        </p:pic>
        <p:pic>
          <p:nvPicPr>
            <p:cNvPr id="24" name="图片 23"/>
            <p:cNvPicPr>
              <a:picLocks noChangeAspect="1"/>
            </p:cNvPicPr>
            <p:nvPr/>
          </p:nvPicPr>
          <p:blipFill>
            <a:blip r:embed="rId11"/>
            <a:stretch>
              <a:fillRect/>
            </a:stretch>
          </p:blipFill>
          <p:spPr>
            <a:xfrm>
              <a:off x="3474" y="9583"/>
              <a:ext cx="5700" cy="585"/>
            </a:xfrm>
            <a:prstGeom prst="rect">
              <a:avLst/>
            </a:prstGeom>
          </p:spPr>
        </p:pic>
      </p:grpSp>
    </p:spTree>
    <p:custDataLst>
      <p:tags r:id="rId1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矩形 13"/>
          <p:cNvSpPr/>
          <p:nvPr/>
        </p:nvSpPr>
        <p:spPr>
          <a:xfrm>
            <a:off x="804130" y="2324418"/>
            <a:ext cx="4661950" cy="259238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矩形 14"/>
          <p:cNvSpPr/>
          <p:nvPr/>
        </p:nvSpPr>
        <p:spPr>
          <a:xfrm>
            <a:off x="1413730" y="1863714"/>
            <a:ext cx="3442750" cy="4529674"/>
          </a:xfrm>
          <a:prstGeom prst="rect">
            <a:avLst/>
          </a:prstGeom>
          <a:blipFill dpi="0" rotWithShape="1">
            <a:blip r:embed="rId1"/>
            <a:srcRect/>
            <a:stretch>
              <a:fillRect l="-68894" t="-29187" r="-129885" b="-2221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5967730" y="1913255"/>
            <a:ext cx="5420995" cy="3415030"/>
          </a:xfrm>
          <a:prstGeom prst="rect">
            <a:avLst/>
          </a:prstGeom>
        </p:spPr>
        <p:txBody>
          <a:bodyPr wrap="square">
            <a:spAutoFit/>
            <a:scene3d>
              <a:camera prst="orthographicFront"/>
              <a:lightRig rig="threePt" dir="t"/>
            </a:scene3d>
            <a:sp3d contourW="12700"/>
          </a:bodyPr>
          <a:lstStyle/>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交流电有许多优点，应用极为广泛，如电力系统中利用变压器把某一数值的交流电压变换为同频率另一数值的交流电压，解决高压输电和低压配电的矛盾等。广泛使用的交流电机与直流电机相比，构造简单，成本低廉，运行可靠，维护方便；凡需要直流的地方，可以通过整流设备方便地得到直流。基于本任务，学习交流电的产生过程、概念，三要素及两种常用表示方法等内容。</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icon"/>
          <p:cNvGrpSpPr/>
          <p:nvPr>
            <p:custDataLst>
              <p:tags r:id="rId1"/>
            </p:custDataLst>
          </p:nvPr>
        </p:nvGrpSpPr>
        <p:grpSpPr>
          <a:xfrm rot="0">
            <a:off x="10144571" y="4029475"/>
            <a:ext cx="309077" cy="309077"/>
            <a:chOff x="19809648" y="10431071"/>
            <a:chExt cx="1530037" cy="1424909"/>
          </a:xfrm>
          <a:solidFill>
            <a:schemeClr val="accent1"/>
          </a:solidFill>
        </p:grpSpPr>
        <p:sp>
          <p:nvSpPr>
            <p:cNvPr id="67" name="PA-任意多边形: 形状 1859"/>
            <p:cNvSpPr/>
            <p:nvPr>
              <p:custDataLst>
                <p:tags r:id="rId2"/>
              </p:custDataLst>
            </p:nvPr>
          </p:nvSpPr>
          <p:spPr bwMode="auto">
            <a:xfrm>
              <a:off x="20310828" y="10431071"/>
              <a:ext cx="1019136" cy="856074"/>
            </a:xfrm>
            <a:custGeom>
              <a:avLst/>
              <a:gdLst>
                <a:gd name="connsiteX0" fmla="*/ 777522 w 1019135"/>
                <a:gd name="connsiteY0" fmla="*/ 145344 h 856074"/>
                <a:gd name="connsiteX1" fmla="*/ 748359 w 1019135"/>
                <a:gd name="connsiteY1" fmla="*/ 174507 h 856074"/>
                <a:gd name="connsiteX2" fmla="*/ 510352 w 1019135"/>
                <a:gd name="connsiteY2" fmla="*/ 412515 h 856074"/>
                <a:gd name="connsiteX3" fmla="*/ 489342 w 1019135"/>
                <a:gd name="connsiteY3" fmla="*/ 433525 h 856074"/>
                <a:gd name="connsiteX4" fmla="*/ 437288 w 1019135"/>
                <a:gd name="connsiteY4" fmla="*/ 485579 h 856074"/>
                <a:gd name="connsiteX5" fmla="*/ 239732 w 1019135"/>
                <a:gd name="connsiteY5" fmla="*/ 683135 h 856074"/>
                <a:gd name="connsiteX6" fmla="*/ 232520 w 1019135"/>
                <a:gd name="connsiteY6" fmla="*/ 690347 h 856074"/>
                <a:gd name="connsiteX7" fmla="*/ 220604 w 1019135"/>
                <a:gd name="connsiteY7" fmla="*/ 678431 h 856074"/>
                <a:gd name="connsiteX8" fmla="*/ 50643 w 1019135"/>
                <a:gd name="connsiteY8" fmla="*/ 508470 h 856074"/>
                <a:gd name="connsiteX9" fmla="*/ 2352 w 1019135"/>
                <a:gd name="connsiteY9" fmla="*/ 648641 h 856074"/>
                <a:gd name="connsiteX10" fmla="*/ 126216 w 1019135"/>
                <a:gd name="connsiteY10" fmla="*/ 772505 h 856074"/>
                <a:gd name="connsiteX11" fmla="*/ 178270 w 1019135"/>
                <a:gd name="connsiteY11" fmla="*/ 824559 h 856074"/>
                <a:gd name="connsiteX12" fmla="*/ 192382 w 1019135"/>
                <a:gd name="connsiteY12" fmla="*/ 838670 h 856074"/>
                <a:gd name="connsiteX13" fmla="*/ 232520 w 1019135"/>
                <a:gd name="connsiteY13" fmla="*/ 855290 h 856074"/>
                <a:gd name="connsiteX14" fmla="*/ 239732 w 1019135"/>
                <a:gd name="connsiteY14" fmla="*/ 854663 h 856074"/>
                <a:gd name="connsiteX15" fmla="*/ 272658 w 1019135"/>
                <a:gd name="connsiteY15" fmla="*/ 838670 h 856074"/>
                <a:gd name="connsiteX16" fmla="*/ 286769 w 1019135"/>
                <a:gd name="connsiteY16" fmla="*/ 824559 h 856074"/>
                <a:gd name="connsiteX17" fmla="*/ 531675 w 1019135"/>
                <a:gd name="connsiteY17" fmla="*/ 579653 h 856074"/>
                <a:gd name="connsiteX18" fmla="*/ 583730 w 1019135"/>
                <a:gd name="connsiteY18" fmla="*/ 527599 h 856074"/>
                <a:gd name="connsiteX19" fmla="*/ 604740 w 1019135"/>
                <a:gd name="connsiteY19" fmla="*/ 506589 h 856074"/>
                <a:gd name="connsiteX20" fmla="*/ 842747 w 1019135"/>
                <a:gd name="connsiteY20" fmla="*/ 268582 h 856074"/>
                <a:gd name="connsiteX21" fmla="*/ 871596 w 1019135"/>
                <a:gd name="connsiteY21" fmla="*/ 239732 h 856074"/>
                <a:gd name="connsiteX22" fmla="*/ 949364 w 1019135"/>
                <a:gd name="connsiteY22" fmla="*/ 316873 h 856074"/>
                <a:gd name="connsiteX23" fmla="*/ 973823 w 1019135"/>
                <a:gd name="connsiteY23" fmla="*/ 331925 h 856074"/>
                <a:gd name="connsiteX24" fmla="*/ 986680 w 1019135"/>
                <a:gd name="connsiteY24" fmla="*/ 328162 h 856074"/>
                <a:gd name="connsiteX25" fmla="*/ 1006436 w 1019135"/>
                <a:gd name="connsiteY25" fmla="*/ 290846 h 856074"/>
                <a:gd name="connsiteX26" fmla="*/ 1018038 w 1019135"/>
                <a:gd name="connsiteY26" fmla="*/ 39354 h 856074"/>
                <a:gd name="connsiteX27" fmla="*/ 984172 w 1019135"/>
                <a:gd name="connsiteY27" fmla="*/ 2352 h 856074"/>
                <a:gd name="connsiteX28" fmla="*/ 980095 w 1019135"/>
                <a:gd name="connsiteY28" fmla="*/ 2352 h 856074"/>
                <a:gd name="connsiteX29" fmla="*/ 722332 w 1019135"/>
                <a:gd name="connsiteY29" fmla="*/ 14581 h 856074"/>
                <a:gd name="connsiteX30" fmla="*/ 688465 w 1019135"/>
                <a:gd name="connsiteY30" fmla="*/ 31828 h 856074"/>
                <a:gd name="connsiteX31" fmla="*/ 698500 w 1019135"/>
                <a:gd name="connsiteY31" fmla="*/ 66009 h 856074"/>
                <a:gd name="connsiteX32" fmla="*/ 777522 w 1019135"/>
                <a:gd name="connsiteY32" fmla="*/ 145344 h 85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19135" h="856074">
                  <a:moveTo>
                    <a:pt x="777522" y="145344"/>
                  </a:moveTo>
                  <a:lnTo>
                    <a:pt x="748359" y="174507"/>
                  </a:lnTo>
                  <a:lnTo>
                    <a:pt x="510352" y="412515"/>
                  </a:lnTo>
                  <a:lnTo>
                    <a:pt x="489342" y="433525"/>
                  </a:lnTo>
                  <a:lnTo>
                    <a:pt x="437288" y="485579"/>
                  </a:lnTo>
                  <a:lnTo>
                    <a:pt x="239732" y="683135"/>
                  </a:lnTo>
                  <a:lnTo>
                    <a:pt x="232520" y="690347"/>
                  </a:lnTo>
                  <a:lnTo>
                    <a:pt x="220604" y="678431"/>
                  </a:lnTo>
                  <a:lnTo>
                    <a:pt x="50643" y="508470"/>
                  </a:lnTo>
                  <a:cubicBezTo>
                    <a:pt x="21794" y="548295"/>
                    <a:pt x="4233" y="596586"/>
                    <a:pt x="2352" y="648641"/>
                  </a:cubicBezTo>
                  <a:lnTo>
                    <a:pt x="126216" y="772505"/>
                  </a:lnTo>
                  <a:lnTo>
                    <a:pt x="178270" y="824559"/>
                  </a:lnTo>
                  <a:lnTo>
                    <a:pt x="192382" y="838670"/>
                  </a:lnTo>
                  <a:cubicBezTo>
                    <a:pt x="203357" y="849646"/>
                    <a:pt x="218095" y="855290"/>
                    <a:pt x="232520" y="855290"/>
                  </a:cubicBezTo>
                  <a:cubicBezTo>
                    <a:pt x="235028" y="855290"/>
                    <a:pt x="237223" y="854977"/>
                    <a:pt x="239732" y="854663"/>
                  </a:cubicBezTo>
                  <a:cubicBezTo>
                    <a:pt x="251648" y="853095"/>
                    <a:pt x="263564" y="847764"/>
                    <a:pt x="272658" y="838670"/>
                  </a:cubicBezTo>
                  <a:lnTo>
                    <a:pt x="286769" y="824559"/>
                  </a:lnTo>
                  <a:lnTo>
                    <a:pt x="531675" y="579653"/>
                  </a:lnTo>
                  <a:lnTo>
                    <a:pt x="583730" y="527599"/>
                  </a:lnTo>
                  <a:lnTo>
                    <a:pt x="604740" y="506589"/>
                  </a:lnTo>
                  <a:lnTo>
                    <a:pt x="842747" y="268582"/>
                  </a:lnTo>
                  <a:lnTo>
                    <a:pt x="871596" y="239732"/>
                  </a:lnTo>
                  <a:lnTo>
                    <a:pt x="949364" y="316873"/>
                  </a:lnTo>
                  <a:cubicBezTo>
                    <a:pt x="956577" y="324085"/>
                    <a:pt x="963789" y="331925"/>
                    <a:pt x="973823" y="331925"/>
                  </a:cubicBezTo>
                  <a:cubicBezTo>
                    <a:pt x="977586" y="331925"/>
                    <a:pt x="981977" y="330984"/>
                    <a:pt x="986680" y="328162"/>
                  </a:cubicBezTo>
                  <a:cubicBezTo>
                    <a:pt x="1002359" y="319695"/>
                    <a:pt x="1005495" y="306211"/>
                    <a:pt x="1006436" y="290846"/>
                  </a:cubicBezTo>
                  <a:cubicBezTo>
                    <a:pt x="1010199" y="207120"/>
                    <a:pt x="1014275" y="123080"/>
                    <a:pt x="1018038" y="39354"/>
                  </a:cubicBezTo>
                  <a:cubicBezTo>
                    <a:pt x="1019293" y="13954"/>
                    <a:pt x="1008631" y="2352"/>
                    <a:pt x="984172" y="2352"/>
                  </a:cubicBezTo>
                  <a:cubicBezTo>
                    <a:pt x="982917" y="2352"/>
                    <a:pt x="981663" y="2352"/>
                    <a:pt x="980095" y="2352"/>
                  </a:cubicBezTo>
                  <a:cubicBezTo>
                    <a:pt x="894174" y="6428"/>
                    <a:pt x="808253" y="10505"/>
                    <a:pt x="722332" y="14581"/>
                  </a:cubicBezTo>
                  <a:cubicBezTo>
                    <a:pt x="708848" y="15209"/>
                    <a:pt x="695678" y="15836"/>
                    <a:pt x="688465" y="31828"/>
                  </a:cubicBezTo>
                  <a:cubicBezTo>
                    <a:pt x="680940" y="47821"/>
                    <a:pt x="689406" y="56915"/>
                    <a:pt x="698500" y="66009"/>
                  </a:cubicBezTo>
                  <a:cubicBezTo>
                    <a:pt x="724527" y="92663"/>
                    <a:pt x="750554" y="119317"/>
                    <a:pt x="777522" y="145344"/>
                  </a:cubicBezTo>
                  <a:close/>
                </a:path>
              </a:pathLst>
            </a:custGeom>
            <a:solidFill>
              <a:schemeClr val="bg1"/>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sp>
          <p:nvSpPr>
            <p:cNvPr id="68" name="PA-任意多边形: 形状 1860"/>
            <p:cNvSpPr/>
            <p:nvPr>
              <p:custDataLst>
                <p:tags r:id="rId3"/>
              </p:custDataLst>
            </p:nvPr>
          </p:nvSpPr>
          <p:spPr bwMode="auto">
            <a:xfrm>
              <a:off x="19809648" y="10849701"/>
              <a:ext cx="275951" cy="373160"/>
            </a:xfrm>
            <a:custGeom>
              <a:avLst/>
              <a:gdLst>
                <a:gd name="connsiteX0" fmla="*/ 19050 w 275950"/>
                <a:gd name="connsiteY0" fmla="*/ 259801 h 373160"/>
                <a:gd name="connsiteX1" fmla="*/ 19050 w 275950"/>
                <a:gd name="connsiteY1" fmla="*/ 340078 h 373160"/>
                <a:gd name="connsiteX2" fmla="*/ 33161 w 275950"/>
                <a:gd name="connsiteY2" fmla="*/ 354189 h 373160"/>
                <a:gd name="connsiteX3" fmla="*/ 73299 w 275950"/>
                <a:gd name="connsiteY3" fmla="*/ 370809 h 373160"/>
                <a:gd name="connsiteX4" fmla="*/ 113438 w 275950"/>
                <a:gd name="connsiteY4" fmla="*/ 354189 h 373160"/>
                <a:gd name="connsiteX5" fmla="*/ 221309 w 275950"/>
                <a:gd name="connsiteY5" fmla="*/ 246317 h 373160"/>
                <a:gd name="connsiteX6" fmla="*/ 221309 w 275950"/>
                <a:gd name="connsiteY6" fmla="*/ 240046 h 373160"/>
                <a:gd name="connsiteX7" fmla="*/ 276499 w 275950"/>
                <a:gd name="connsiteY7" fmla="*/ 2352 h 373160"/>
                <a:gd name="connsiteX8" fmla="*/ 19050 w 275950"/>
                <a:gd name="connsiteY8" fmla="*/ 259801 h 3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950" h="373160">
                  <a:moveTo>
                    <a:pt x="19050" y="259801"/>
                  </a:moveTo>
                  <a:cubicBezTo>
                    <a:pt x="-3214" y="282065"/>
                    <a:pt x="-3214" y="317814"/>
                    <a:pt x="19050" y="340078"/>
                  </a:cubicBezTo>
                  <a:lnTo>
                    <a:pt x="33161" y="354189"/>
                  </a:lnTo>
                  <a:cubicBezTo>
                    <a:pt x="44136" y="365164"/>
                    <a:pt x="58875" y="370809"/>
                    <a:pt x="73299" y="370809"/>
                  </a:cubicBezTo>
                  <a:cubicBezTo>
                    <a:pt x="87724" y="370809"/>
                    <a:pt x="102462" y="365164"/>
                    <a:pt x="113438" y="354189"/>
                  </a:cubicBezTo>
                  <a:lnTo>
                    <a:pt x="221309" y="246317"/>
                  </a:lnTo>
                  <a:cubicBezTo>
                    <a:pt x="221309" y="244122"/>
                    <a:pt x="221309" y="242241"/>
                    <a:pt x="221309" y="240046"/>
                  </a:cubicBezTo>
                  <a:cubicBezTo>
                    <a:pt x="221309" y="154752"/>
                    <a:pt x="241065" y="74162"/>
                    <a:pt x="276499" y="2352"/>
                  </a:cubicBezTo>
                  <a:lnTo>
                    <a:pt x="19050" y="259801"/>
                  </a:lnTo>
                  <a:close/>
                </a:path>
              </a:pathLst>
            </a:custGeom>
            <a:solidFill>
              <a:schemeClr val="bg1"/>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sp>
          <p:nvSpPr>
            <p:cNvPr id="19" name="PA-任意多边形: 形状 1861"/>
            <p:cNvSpPr/>
            <p:nvPr>
              <p:custDataLst>
                <p:tags r:id="rId4"/>
              </p:custDataLst>
            </p:nvPr>
          </p:nvSpPr>
          <p:spPr bwMode="auto">
            <a:xfrm>
              <a:off x="20101043" y="10620474"/>
              <a:ext cx="1238642" cy="1235506"/>
            </a:xfrm>
            <a:custGeom>
              <a:avLst/>
              <a:gdLst>
                <a:gd name="connsiteX0" fmla="*/ 1209009 w 1238641"/>
                <a:gd name="connsiteY0" fmla="*/ 1076364 h 1235506"/>
                <a:gd name="connsiteX1" fmla="*/ 886648 w 1238641"/>
                <a:gd name="connsiteY1" fmla="*/ 754004 h 1235506"/>
                <a:gd name="connsiteX2" fmla="*/ 869088 w 1238641"/>
                <a:gd name="connsiteY2" fmla="*/ 771564 h 1235506"/>
                <a:gd name="connsiteX3" fmla="*/ 844942 w 1238641"/>
                <a:gd name="connsiteY3" fmla="*/ 747419 h 1235506"/>
                <a:gd name="connsiteX4" fmla="*/ 936507 w 1238641"/>
                <a:gd name="connsiteY4" fmla="*/ 469586 h 1235506"/>
                <a:gd name="connsiteX5" fmla="*/ 912675 w 1238641"/>
                <a:gd name="connsiteY5" fmla="*/ 321577 h 1235506"/>
                <a:gd name="connsiteX6" fmla="*/ 796023 w 1238641"/>
                <a:gd name="connsiteY6" fmla="*/ 438228 h 1235506"/>
                <a:gd name="connsiteX7" fmla="*/ 797591 w 1238641"/>
                <a:gd name="connsiteY7" fmla="*/ 469586 h 1235506"/>
                <a:gd name="connsiteX8" fmla="*/ 469586 w 1238641"/>
                <a:gd name="connsiteY8" fmla="*/ 797591 h 1235506"/>
                <a:gd name="connsiteX9" fmla="*/ 141581 w 1238641"/>
                <a:gd name="connsiteY9" fmla="*/ 469586 h 1235506"/>
                <a:gd name="connsiteX10" fmla="*/ 469586 w 1238641"/>
                <a:gd name="connsiteY10" fmla="*/ 141581 h 1235506"/>
                <a:gd name="connsiteX11" fmla="*/ 647386 w 1238641"/>
                <a:gd name="connsiteY11" fmla="*/ 193949 h 1235506"/>
                <a:gd name="connsiteX12" fmla="*/ 747419 w 1238641"/>
                <a:gd name="connsiteY12" fmla="*/ 93917 h 1235506"/>
                <a:gd name="connsiteX13" fmla="*/ 469586 w 1238641"/>
                <a:gd name="connsiteY13" fmla="*/ 2352 h 1235506"/>
                <a:gd name="connsiteX14" fmla="*/ 2352 w 1238641"/>
                <a:gd name="connsiteY14" fmla="*/ 469586 h 1235506"/>
                <a:gd name="connsiteX15" fmla="*/ 469586 w 1238641"/>
                <a:gd name="connsiteY15" fmla="*/ 936821 h 1235506"/>
                <a:gd name="connsiteX16" fmla="*/ 748359 w 1238641"/>
                <a:gd name="connsiteY16" fmla="*/ 844628 h 1235506"/>
                <a:gd name="connsiteX17" fmla="*/ 772505 w 1238641"/>
                <a:gd name="connsiteY17" fmla="*/ 868774 h 1235506"/>
                <a:gd name="connsiteX18" fmla="*/ 754944 w 1238641"/>
                <a:gd name="connsiteY18" fmla="*/ 886335 h 1235506"/>
                <a:gd name="connsiteX19" fmla="*/ 1077305 w 1238641"/>
                <a:gd name="connsiteY19" fmla="*/ 1208695 h 1235506"/>
                <a:gd name="connsiteX20" fmla="*/ 1209322 w 1238641"/>
                <a:gd name="connsiteY20" fmla="*/ 1208695 h 1235506"/>
                <a:gd name="connsiteX21" fmla="*/ 1209009 w 1238641"/>
                <a:gd name="connsiteY21" fmla="*/ 1076364 h 123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38641" h="1235506">
                  <a:moveTo>
                    <a:pt x="1209009" y="1076364"/>
                  </a:moveTo>
                  <a:lnTo>
                    <a:pt x="886648" y="754004"/>
                  </a:lnTo>
                  <a:lnTo>
                    <a:pt x="869088" y="771564"/>
                  </a:lnTo>
                  <a:lnTo>
                    <a:pt x="844942" y="747419"/>
                  </a:lnTo>
                  <a:cubicBezTo>
                    <a:pt x="902327" y="669651"/>
                    <a:pt x="936507" y="573695"/>
                    <a:pt x="936507" y="469586"/>
                  </a:cubicBezTo>
                  <a:cubicBezTo>
                    <a:pt x="936507" y="417846"/>
                    <a:pt x="928041" y="367986"/>
                    <a:pt x="912675" y="321577"/>
                  </a:cubicBezTo>
                  <a:lnTo>
                    <a:pt x="796023" y="438228"/>
                  </a:lnTo>
                  <a:cubicBezTo>
                    <a:pt x="796964" y="448577"/>
                    <a:pt x="797591" y="458925"/>
                    <a:pt x="797591" y="469586"/>
                  </a:cubicBezTo>
                  <a:cubicBezTo>
                    <a:pt x="797591" y="650836"/>
                    <a:pt x="650522" y="797591"/>
                    <a:pt x="469586" y="797591"/>
                  </a:cubicBezTo>
                  <a:cubicBezTo>
                    <a:pt x="288337" y="797591"/>
                    <a:pt x="141581" y="650522"/>
                    <a:pt x="141581" y="469586"/>
                  </a:cubicBezTo>
                  <a:cubicBezTo>
                    <a:pt x="141581" y="288337"/>
                    <a:pt x="288651" y="141581"/>
                    <a:pt x="469586" y="141581"/>
                  </a:cubicBezTo>
                  <a:cubicBezTo>
                    <a:pt x="535125" y="141581"/>
                    <a:pt x="596273" y="161023"/>
                    <a:pt x="647386" y="193949"/>
                  </a:cubicBezTo>
                  <a:lnTo>
                    <a:pt x="747419" y="93917"/>
                  </a:lnTo>
                  <a:cubicBezTo>
                    <a:pt x="669651" y="36532"/>
                    <a:pt x="573695" y="2352"/>
                    <a:pt x="469586" y="2352"/>
                  </a:cubicBezTo>
                  <a:cubicBezTo>
                    <a:pt x="211510" y="2352"/>
                    <a:pt x="2352" y="211510"/>
                    <a:pt x="2352" y="469586"/>
                  </a:cubicBezTo>
                  <a:cubicBezTo>
                    <a:pt x="2352" y="727663"/>
                    <a:pt x="211510" y="936821"/>
                    <a:pt x="469586" y="936821"/>
                  </a:cubicBezTo>
                  <a:cubicBezTo>
                    <a:pt x="574009" y="936821"/>
                    <a:pt x="670591" y="902641"/>
                    <a:pt x="748359" y="844628"/>
                  </a:cubicBezTo>
                  <a:lnTo>
                    <a:pt x="772505" y="868774"/>
                  </a:lnTo>
                  <a:lnTo>
                    <a:pt x="754944" y="886335"/>
                  </a:lnTo>
                  <a:lnTo>
                    <a:pt x="1077305" y="1208695"/>
                  </a:lnTo>
                  <a:cubicBezTo>
                    <a:pt x="1113680" y="1245070"/>
                    <a:pt x="1172947" y="1245070"/>
                    <a:pt x="1209322" y="1208695"/>
                  </a:cubicBezTo>
                  <a:cubicBezTo>
                    <a:pt x="1245384" y="1172006"/>
                    <a:pt x="1245384" y="1112740"/>
                    <a:pt x="1209009" y="1076364"/>
                  </a:cubicBezTo>
                  <a:close/>
                </a:path>
              </a:pathLst>
            </a:custGeom>
            <a:solidFill>
              <a:schemeClr val="lt1">
                <a:lumMod val="95000"/>
              </a:schemeClr>
            </a:solidFill>
            <a:ln>
              <a:noFill/>
            </a:ln>
          </p:spPr>
          <p:txBody>
            <a:bodyPr rtlCol="0" anchor="ctr">
              <a:noAutofit/>
            </a:bodyPr>
            <a:lstStyle/>
            <a:p>
              <a:pPr lvl="0" algn="ctr">
                <a:lnSpc>
                  <a:spcPct val="120000"/>
                </a:lnSpc>
                <a:buClrTx/>
                <a:buSzTx/>
                <a:buFontTx/>
              </a:pPr>
              <a:endParaRPr>
                <a:latin typeface="Arial" panose="020B0604020202020204" pitchFamily="34" charset="0"/>
                <a:ea typeface="微软雅黑" panose="020B0503020204020204" charset="-122"/>
                <a:cs typeface="Impact" panose="020B0806030902050204" charset="0"/>
                <a:sym typeface="+mn-ea"/>
              </a:endParaRPr>
            </a:p>
          </p:txBody>
        </p:sp>
      </p:grpSp>
      <p:sp>
        <p:nvSpPr>
          <p:cNvPr id="13" name="文本框 12"/>
          <p:cNvSpPr txBox="1"/>
          <p:nvPr/>
        </p:nvSpPr>
        <p:spPr>
          <a:xfrm>
            <a:off x="3317875" y="302895"/>
            <a:ext cx="48780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一、串联电路的分析计算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正文"/>
          <p:cNvSpPr txBox="1"/>
          <p:nvPr>
            <p:custDataLst>
              <p:tags r:id="rId5"/>
            </p:custDataLst>
          </p:nvPr>
        </p:nvSpPr>
        <p:spPr>
          <a:xfrm>
            <a:off x="1027430" y="824230"/>
            <a:ext cx="10392410" cy="5437505"/>
          </a:xfrm>
          <a:prstGeom prst="rect">
            <a:avLst/>
          </a:prstGeom>
          <a:noFill/>
        </p:spPr>
        <p:txBody>
          <a:bodyPr wrap="square" lIns="0" tIns="0" rIns="0" bIns="0" rtlCol="0" anchor="t" anchorCtr="0">
            <a:noAutofit/>
          </a:bodyPr>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（三）</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RLC</a:t>
            </a: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串联电路复阻抗分析</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根据相量形式的 KVL 可得</a:t>
            </a: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6"/>
          <a:stretch>
            <a:fillRect/>
          </a:stretch>
        </p:blipFill>
        <p:spPr>
          <a:xfrm>
            <a:off x="2137410" y="1714500"/>
            <a:ext cx="7562850" cy="4448175"/>
          </a:xfrm>
          <a:prstGeom prst="rect">
            <a:avLst/>
          </a:prstGeom>
        </p:spPr>
      </p:pic>
    </p:spTree>
    <p:custDataLst>
      <p:tags r:id="rId7"/>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17875" y="302895"/>
            <a:ext cx="48780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一、串联电路的分析计算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0" name="组合 9"/>
          <p:cNvGrpSpPr/>
          <p:nvPr/>
        </p:nvGrpSpPr>
        <p:grpSpPr>
          <a:xfrm>
            <a:off x="1027430" y="1117600"/>
            <a:ext cx="10392410" cy="5236210"/>
            <a:chOff x="1618" y="1760"/>
            <a:chExt cx="16366" cy="8246"/>
          </a:xfrm>
        </p:grpSpPr>
        <p:sp>
          <p:nvSpPr>
            <p:cNvPr id="7" name="正文"/>
            <p:cNvSpPr txBox="1"/>
            <p:nvPr>
              <p:custDataLst>
                <p:tags r:id="rId1"/>
              </p:custDataLst>
            </p:nvPr>
          </p:nvSpPr>
          <p:spPr>
            <a:xfrm>
              <a:off x="1618" y="1760"/>
              <a:ext cx="16366" cy="8101"/>
            </a:xfrm>
            <a:prstGeom prst="rect">
              <a:avLst/>
            </a:prstGeom>
            <a:noFill/>
          </p:spPr>
          <p:txBody>
            <a:bodyPr wrap="square" lIns="0" tIns="0" rIns="0" bIns="0" rtlCol="0" anchor="t" anchorCtr="0">
              <a:noAutofit/>
            </a:bodyPr>
            <a:p>
              <a:pPr indent="0" algn="just" fontAlgn="auto">
                <a:lnSpc>
                  <a:spcPct val="150000"/>
                </a:lnSpc>
                <a:buNone/>
              </a:pPr>
              <a:r>
                <a:rPr lang="zh-CN" altLang="en-US" sz="1600" spc="150" dirty="0">
                  <a:solidFill>
                    <a:schemeClr val="tx1">
                      <a:lumMod val="85000"/>
                      <a:lumOff val="15000"/>
                    </a:schemeClr>
                  </a:solidFill>
                  <a:cs typeface="微软雅黑" panose="020B0503020204020204" charset="-122"/>
                  <a:sym typeface="+mn-ea"/>
                </a:rPr>
                <a:t>可见，在</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R</a:t>
              </a:r>
              <a:r>
                <a:rPr lang="zh-CN" altLang="en-US" sz="1600" spc="150" dirty="0">
                  <a:solidFill>
                    <a:schemeClr val="tx1">
                      <a:lumMod val="85000"/>
                      <a:lumOff val="15000"/>
                    </a:schemeClr>
                  </a:solidFill>
                  <a:cs typeface="微软雅黑" panose="020B0503020204020204" charset="-122"/>
                  <a:sym typeface="+mn-ea"/>
                </a:rPr>
                <a:t>、</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L</a:t>
              </a:r>
              <a:r>
                <a:rPr lang="zh-CN" altLang="en-US" sz="1600" spc="150" dirty="0">
                  <a:solidFill>
                    <a:schemeClr val="tx1">
                      <a:lumMod val="85000"/>
                      <a:lumOff val="15000"/>
                    </a:schemeClr>
                  </a:solidFill>
                  <a:cs typeface="微软雅黑" panose="020B0503020204020204" charset="-122"/>
                  <a:sym typeface="+mn-ea"/>
                </a:rPr>
                <a:t>、</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C</a:t>
              </a:r>
              <a:r>
                <a:rPr lang="zh-CN" altLang="en-US" sz="1600" spc="150" dirty="0">
                  <a:solidFill>
                    <a:schemeClr val="tx1">
                      <a:lumMod val="85000"/>
                      <a:lumOff val="15000"/>
                    </a:schemeClr>
                  </a:solidFill>
                  <a:cs typeface="微软雅黑" panose="020B0503020204020204" charset="-122"/>
                  <a:sym typeface="+mn-ea"/>
                </a:rPr>
                <a:t> 串联电路中，电压相量</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U</a:t>
              </a:r>
              <a:r>
                <a:rPr lang="zh-CN" altLang="en-US" sz="1600" spc="150" dirty="0">
                  <a:solidFill>
                    <a:schemeClr val="tx1">
                      <a:lumMod val="85000"/>
                      <a:lumOff val="15000"/>
                    </a:schemeClr>
                  </a:solidFill>
                  <a:cs typeface="微软雅黑" panose="020B0503020204020204" charset="-122"/>
                  <a:sym typeface="+mn-ea"/>
                </a:rPr>
                <a:t>与电流相量</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I</a:t>
              </a:r>
              <a:r>
                <a:rPr lang="zh-CN" altLang="en-US" sz="1600" spc="150" dirty="0">
                  <a:solidFill>
                    <a:schemeClr val="tx1">
                      <a:lumMod val="85000"/>
                      <a:lumOff val="15000"/>
                    </a:schemeClr>
                  </a:solidFill>
                  <a:cs typeface="微软雅黑" panose="020B0503020204020204" charset="-122"/>
                  <a:sym typeface="+mn-ea"/>
                </a:rPr>
                <a:t>之比为一复数</a:t>
              </a:r>
              <a:r>
                <a:rPr lang="zh-CN" altLang="en-US" sz="1600" i="1" spc="150" dirty="0">
                  <a:solidFill>
                    <a:schemeClr val="tx1">
                      <a:lumMod val="85000"/>
                      <a:lumOff val="15000"/>
                    </a:schemeClr>
                  </a:solidFill>
                  <a:latin typeface="方正宋三简体" panose="03000509000000000000" charset="-122"/>
                  <a:ea typeface="方正宋三简体" panose="03000509000000000000" charset="-122"/>
                  <a:cs typeface="微软雅黑" panose="020B0503020204020204" charset="-122"/>
                  <a:sym typeface="+mn-ea"/>
                </a:rPr>
                <a:t>Z</a:t>
              </a:r>
              <a:r>
                <a:rPr lang="zh-CN" altLang="en-US" sz="1600" spc="150" dirty="0">
                  <a:solidFill>
                    <a:schemeClr val="tx1">
                      <a:lumMod val="85000"/>
                      <a:lumOff val="15000"/>
                    </a:schemeClr>
                  </a:solidFill>
                  <a:cs typeface="微软雅黑" panose="020B0503020204020204" charset="-122"/>
                  <a:sym typeface="+mn-ea"/>
                </a:rPr>
                <a:t>，它的实部为电路的电阻</a:t>
              </a:r>
              <a:r>
                <a:rPr lang="zh-CN" altLang="en-US" sz="1600" i="1"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R</a:t>
              </a:r>
              <a:r>
                <a:rPr lang="zh-CN" altLang="en-US" sz="1600" spc="150" dirty="0">
                  <a:solidFill>
                    <a:schemeClr val="tx1">
                      <a:lumMod val="85000"/>
                      <a:lumOff val="15000"/>
                    </a:schemeClr>
                  </a:solidFill>
                  <a:cs typeface="微软雅黑" panose="020B0503020204020204" charset="-122"/>
                  <a:sym typeface="+mn-ea"/>
                </a:rPr>
                <a:t>，虚部为电路中的感抗</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X</a:t>
              </a:r>
              <a:r>
                <a:rPr lang="zh-CN" altLang="en-US" sz="1600" spc="150" baseline="-2500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L</a:t>
              </a:r>
              <a:r>
                <a:rPr lang="zh-CN" altLang="en-US" sz="1600" spc="150" dirty="0">
                  <a:solidFill>
                    <a:schemeClr val="tx1">
                      <a:lumMod val="85000"/>
                      <a:lumOff val="15000"/>
                    </a:schemeClr>
                  </a:solidFill>
                  <a:cs typeface="微软雅黑" panose="020B0503020204020204" charset="-122"/>
                  <a:sym typeface="+mn-ea"/>
                </a:rPr>
                <a:t>与容抗</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X</a:t>
              </a:r>
              <a:r>
                <a:rPr lang="zh-CN" altLang="en-US" sz="1600" spc="150" baseline="-2500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C</a:t>
              </a:r>
              <a:r>
                <a:rPr lang="zh-CN" altLang="en-US" sz="1600" spc="150" dirty="0">
                  <a:solidFill>
                    <a:schemeClr val="tx1">
                      <a:lumMod val="85000"/>
                      <a:lumOff val="15000"/>
                    </a:schemeClr>
                  </a:solidFill>
                  <a:cs typeface="微软雅黑" panose="020B0503020204020204" charset="-122"/>
                  <a:sym typeface="+mn-ea"/>
                </a:rPr>
                <a:t>之差，</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X</a:t>
              </a:r>
              <a:r>
                <a:rPr lang="zh-CN" altLang="en-US" sz="1600" spc="150" dirty="0">
                  <a:solidFill>
                    <a:schemeClr val="tx1">
                      <a:lumMod val="85000"/>
                      <a:lumOff val="15000"/>
                    </a:schemeClr>
                  </a:solidFill>
                  <a:cs typeface="微软雅黑" panose="020B0503020204020204" charset="-122"/>
                  <a:sym typeface="+mn-ea"/>
                </a:rPr>
                <a:t>称为电路的电抗，</a:t>
              </a:r>
              <a:r>
                <a:rPr lang="zh-CN" altLang="en-US" sz="1600" i="1" spc="150" dirty="0">
                  <a:solidFill>
                    <a:schemeClr val="tx1">
                      <a:lumMod val="85000"/>
                      <a:lumOff val="15000"/>
                    </a:schemeClr>
                  </a:solidFill>
                  <a:latin typeface="方正宋三简体" panose="03000509000000000000" charset="-122"/>
                  <a:ea typeface="方正宋三简体" panose="03000509000000000000" charset="-122"/>
                  <a:cs typeface="微软雅黑" panose="020B0503020204020204" charset="-122"/>
                  <a:sym typeface="+mn-ea"/>
                </a:rPr>
                <a:t>Z</a:t>
              </a:r>
              <a:r>
                <a:rPr lang="zh-CN" altLang="en-US" sz="1600" spc="150" dirty="0">
                  <a:solidFill>
                    <a:schemeClr val="tx1">
                      <a:lumMod val="85000"/>
                      <a:lumOff val="15000"/>
                    </a:schemeClr>
                  </a:solidFill>
                  <a:cs typeface="微软雅黑" panose="020B0503020204020204" charset="-122"/>
                  <a:sym typeface="+mn-ea"/>
                </a:rPr>
                <a:t>称为电路的复阻抗。将复阻抗写成指数形式，则为</a:t>
              </a: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cs typeface="微软雅黑" panose="020B0503020204020204" charset="-122"/>
                  <a:sym typeface="+mn-ea"/>
                </a:rPr>
                <a:t>式</a:t>
              </a:r>
              <a:r>
                <a:rPr lang="en-US" altLang="zh-CN" sz="1600" spc="150" dirty="0">
                  <a:solidFill>
                    <a:schemeClr val="tx1">
                      <a:lumMod val="85000"/>
                      <a:lumOff val="15000"/>
                    </a:schemeClr>
                  </a:solidFill>
                  <a:cs typeface="微软雅黑" panose="020B0503020204020204" charset="-122"/>
                  <a:sym typeface="+mn-ea"/>
                </a:rPr>
                <a:t>(2-3-3)</a:t>
              </a:r>
              <a:r>
                <a:rPr lang="zh-CN" altLang="en-US" sz="1600" spc="150" dirty="0">
                  <a:solidFill>
                    <a:schemeClr val="tx1">
                      <a:lumMod val="85000"/>
                      <a:lumOff val="15000"/>
                    </a:schemeClr>
                  </a:solidFill>
                  <a:cs typeface="微软雅黑" panose="020B0503020204020204" charset="-122"/>
                  <a:sym typeface="+mn-ea"/>
                </a:rPr>
                <a:t>和</a:t>
              </a:r>
              <a:r>
                <a:rPr lang="en-US" altLang="zh-CN" sz="1600" spc="150" dirty="0">
                  <a:solidFill>
                    <a:schemeClr val="tx1">
                      <a:lumMod val="85000"/>
                      <a:lumOff val="15000"/>
                    </a:schemeClr>
                  </a:solidFill>
                  <a:cs typeface="微软雅黑" panose="020B0503020204020204" charset="-122"/>
                  <a:sym typeface="+mn-ea"/>
                </a:rPr>
                <a:t>(2-3-4)</a:t>
              </a:r>
              <a:r>
                <a:rPr lang="zh-CN" altLang="en-US" sz="1600" spc="150" dirty="0">
                  <a:solidFill>
                    <a:schemeClr val="tx1">
                      <a:lumMod val="85000"/>
                      <a:lumOff val="15000"/>
                    </a:schemeClr>
                  </a:solidFill>
                  <a:cs typeface="微软雅黑" panose="020B0503020204020204" charset="-122"/>
                  <a:sym typeface="+mn-ea"/>
                </a:rPr>
                <a:t>表明：复阻抗的模</a:t>
              </a:r>
              <a:r>
                <a:rPr lang="en-US" altLang="zh-CN" sz="1600" spc="150" dirty="0">
                  <a:solidFill>
                    <a:schemeClr val="tx1">
                      <a:lumMod val="85000"/>
                      <a:lumOff val="15000"/>
                    </a:schemeClr>
                  </a:solidFill>
                  <a:cs typeface="微软雅黑" panose="020B0503020204020204" charset="-122"/>
                  <a:sym typeface="+mn-ea"/>
                </a:rPr>
                <a:t>|</a:t>
              </a:r>
              <a:r>
                <a:rPr lang="en-US" altLang="zh-CN" sz="1600" i="1" spc="150" dirty="0">
                  <a:solidFill>
                    <a:schemeClr val="tx1">
                      <a:lumMod val="85000"/>
                      <a:lumOff val="15000"/>
                    </a:schemeClr>
                  </a:solidFill>
                  <a:cs typeface="微软雅黑" panose="020B0503020204020204" charset="-122"/>
                  <a:sym typeface="+mn-ea"/>
                </a:rPr>
                <a:t>Z</a:t>
              </a:r>
              <a:r>
                <a:rPr lang="en-US" altLang="zh-CN" sz="1600" spc="150" dirty="0">
                  <a:solidFill>
                    <a:schemeClr val="tx1">
                      <a:lumMod val="85000"/>
                      <a:lumOff val="15000"/>
                    </a:schemeClr>
                  </a:solidFill>
                  <a:cs typeface="微软雅黑" panose="020B0503020204020204" charset="-122"/>
                  <a:sym typeface="+mn-ea"/>
                </a:rPr>
                <a:t>|(</a:t>
              </a:r>
              <a:r>
                <a:rPr lang="zh-CN" altLang="en-US" sz="1600" spc="150" dirty="0">
                  <a:solidFill>
                    <a:schemeClr val="tx1">
                      <a:lumMod val="85000"/>
                      <a:lumOff val="15000"/>
                    </a:schemeClr>
                  </a:solidFill>
                  <a:cs typeface="微软雅黑" panose="020B0503020204020204" charset="-122"/>
                  <a:sym typeface="+mn-ea"/>
                </a:rPr>
                <a:t>也可称阻抗</a:t>
              </a:r>
              <a:r>
                <a:rPr lang="en-US" altLang="zh-CN" sz="1600" spc="150" dirty="0">
                  <a:solidFill>
                    <a:schemeClr val="tx1">
                      <a:lumMod val="85000"/>
                      <a:lumOff val="15000"/>
                    </a:schemeClr>
                  </a:solidFill>
                  <a:cs typeface="微软雅黑" panose="020B0503020204020204" charset="-122"/>
                  <a:sym typeface="+mn-ea"/>
                </a:rPr>
                <a:t>)</a:t>
              </a:r>
              <a:r>
                <a:rPr lang="zh-CN" altLang="en-US" sz="1600" spc="150" dirty="0">
                  <a:solidFill>
                    <a:schemeClr val="tx1">
                      <a:lumMod val="85000"/>
                      <a:lumOff val="15000"/>
                    </a:schemeClr>
                  </a:solidFill>
                  <a:cs typeface="微软雅黑" panose="020B0503020204020204" charset="-122"/>
                  <a:sym typeface="+mn-ea"/>
                </a:rPr>
                <a:t>及辐角</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φ</a:t>
              </a:r>
              <a:r>
                <a:rPr lang="zh-CN" altLang="en-US" sz="1600" spc="150" dirty="0">
                  <a:solidFill>
                    <a:schemeClr val="tx1">
                      <a:lumMod val="85000"/>
                      <a:lumOff val="15000"/>
                    </a:schemeClr>
                  </a:solidFill>
                  <a:cs typeface="微软雅黑" panose="020B0503020204020204" charset="-122"/>
                  <a:sym typeface="+mn-ea"/>
                </a:rPr>
                <a:t>的大小，只与参数及角频率有关，而与电压及电流无关。式</a:t>
              </a:r>
              <a:r>
                <a:rPr lang="en-US" altLang="zh-CN" sz="1600" spc="150" dirty="0">
                  <a:solidFill>
                    <a:schemeClr val="tx1">
                      <a:lumMod val="85000"/>
                      <a:lumOff val="15000"/>
                    </a:schemeClr>
                  </a:solidFill>
                  <a:cs typeface="微软雅黑" panose="020B0503020204020204" charset="-122"/>
                  <a:sym typeface="+mn-ea"/>
                </a:rPr>
                <a:t>(2-3-3)</a:t>
              </a:r>
              <a:r>
                <a:rPr lang="zh-CN" altLang="en-US" sz="1600" spc="150" dirty="0">
                  <a:solidFill>
                    <a:schemeClr val="tx1">
                      <a:lumMod val="85000"/>
                      <a:lumOff val="15000"/>
                    </a:schemeClr>
                  </a:solidFill>
                  <a:cs typeface="微软雅黑" panose="020B0503020204020204" charset="-122"/>
                  <a:sym typeface="+mn-ea"/>
                </a:rPr>
                <a:t>还说明，复阻抗的模</a:t>
              </a:r>
              <a:r>
                <a:rPr lang="en-US" altLang="zh-CN" sz="1600" spc="150" dirty="0">
                  <a:solidFill>
                    <a:schemeClr val="tx1">
                      <a:lumMod val="85000"/>
                      <a:lumOff val="15000"/>
                    </a:schemeClr>
                  </a:solidFill>
                  <a:cs typeface="微软雅黑" panose="020B0503020204020204" charset="-122"/>
                  <a:sym typeface="+mn-ea"/>
                </a:rPr>
                <a:t>|</a:t>
              </a:r>
              <a:r>
                <a:rPr lang="en-US" altLang="zh-CN" sz="1600" i="1" spc="150" dirty="0">
                  <a:solidFill>
                    <a:schemeClr val="tx1">
                      <a:lumMod val="85000"/>
                      <a:lumOff val="15000"/>
                    </a:schemeClr>
                  </a:solidFill>
                  <a:cs typeface="微软雅黑" panose="020B0503020204020204" charset="-122"/>
                  <a:sym typeface="+mn-ea"/>
                </a:rPr>
                <a:t>Z</a:t>
              </a:r>
              <a:r>
                <a:rPr lang="en-US" altLang="zh-CN" sz="1600" spc="150" dirty="0">
                  <a:solidFill>
                    <a:schemeClr val="tx1">
                      <a:lumMod val="85000"/>
                      <a:lumOff val="15000"/>
                    </a:schemeClr>
                  </a:solidFill>
                  <a:cs typeface="微软雅黑" panose="020B0503020204020204" charset="-122"/>
                  <a:sym typeface="+mn-ea"/>
                </a:rPr>
                <a:t>|</a:t>
              </a:r>
              <a:r>
                <a:rPr lang="zh-CN" altLang="en-US" sz="1600" spc="150" dirty="0">
                  <a:solidFill>
                    <a:schemeClr val="tx1">
                      <a:lumMod val="85000"/>
                      <a:lumOff val="15000"/>
                    </a:schemeClr>
                  </a:solidFill>
                  <a:cs typeface="微软雅黑" panose="020B0503020204020204" charset="-122"/>
                  <a:sym typeface="+mn-ea"/>
                </a:rPr>
                <a:t>和</a:t>
              </a:r>
              <a:r>
                <a:rPr lang="zh-CN" altLang="en-US" sz="1600" i="1"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R</a:t>
              </a:r>
              <a:r>
                <a:rPr lang="zh-CN" altLang="en-US" sz="1600" spc="150" dirty="0">
                  <a:solidFill>
                    <a:schemeClr val="tx1">
                      <a:lumMod val="85000"/>
                      <a:lumOff val="15000"/>
                    </a:schemeClr>
                  </a:solidFill>
                  <a:cs typeface="微软雅黑" panose="020B0503020204020204" charset="-122"/>
                  <a:sym typeface="+mn-ea"/>
                </a:rPr>
                <a:t>及</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X</a:t>
              </a:r>
              <a:r>
                <a:rPr lang="zh-CN" altLang="en-US" sz="1600" spc="150" dirty="0">
                  <a:solidFill>
                    <a:schemeClr val="tx1">
                      <a:lumMod val="85000"/>
                      <a:lumOff val="15000"/>
                    </a:schemeClr>
                  </a:solidFill>
                  <a:cs typeface="微软雅黑" panose="020B0503020204020204" charset="-122"/>
                  <a:sym typeface="+mn-ea"/>
                </a:rPr>
                <a:t>构成一个直角三角形，如图 2.3.2 所示，称为阻抗三角形，辐角</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φ</a:t>
              </a:r>
              <a:r>
                <a:rPr lang="zh-CN" altLang="en-US" sz="1600" spc="150" dirty="0">
                  <a:solidFill>
                    <a:schemeClr val="tx1">
                      <a:lumMod val="85000"/>
                      <a:lumOff val="15000"/>
                    </a:schemeClr>
                  </a:solidFill>
                  <a:cs typeface="微软雅黑" panose="020B0503020204020204" charset="-122"/>
                  <a:sym typeface="+mn-ea"/>
                </a:rPr>
                <a:t>又称为阻抗角，即为电流与电压之间的相位差。对感性电路，</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φ</a:t>
              </a:r>
              <a:r>
                <a:rPr lang="zh-CN" altLang="en-US" sz="1600" spc="150" dirty="0">
                  <a:solidFill>
                    <a:schemeClr val="tx1">
                      <a:lumMod val="85000"/>
                      <a:lumOff val="15000"/>
                    </a:schemeClr>
                  </a:solidFill>
                  <a:cs typeface="微软雅黑" panose="020B0503020204020204" charset="-122"/>
                  <a:sym typeface="+mn-ea"/>
                </a:rPr>
                <a:t>为正；对容性电路，</a:t>
              </a:r>
              <a:r>
                <a:rPr lang="zh-CN" altLang="en-US" sz="1600"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φ</a:t>
              </a:r>
              <a:r>
                <a:rPr lang="zh-CN" altLang="en-US" sz="1600" spc="150" dirty="0">
                  <a:solidFill>
                    <a:schemeClr val="tx1">
                      <a:lumMod val="85000"/>
                      <a:lumOff val="15000"/>
                    </a:schemeClr>
                  </a:solidFill>
                  <a:cs typeface="微软雅黑" panose="020B0503020204020204" charset="-122"/>
                  <a:sym typeface="+mn-ea"/>
                </a:rPr>
                <a:t>为负。</a:t>
              </a:r>
              <a:endParaRPr lang="zh-CN" altLang="en-US" sz="1600" spc="150" dirty="0">
                <a:solidFill>
                  <a:schemeClr val="tx1">
                    <a:lumMod val="85000"/>
                    <a:lumOff val="15000"/>
                  </a:schemeClr>
                </a:solidFill>
                <a:cs typeface="微软雅黑" panose="020B0503020204020204" charset="-122"/>
                <a:sym typeface="+mn-ea"/>
              </a:endParaRPr>
            </a:p>
          </p:txBody>
        </p:sp>
        <p:pic>
          <p:nvPicPr>
            <p:cNvPr id="8" name="图片 7"/>
            <p:cNvPicPr>
              <a:picLocks noChangeAspect="1"/>
            </p:cNvPicPr>
            <p:nvPr/>
          </p:nvPicPr>
          <p:blipFill>
            <a:blip r:embed="rId2"/>
            <a:stretch>
              <a:fillRect/>
            </a:stretch>
          </p:blipFill>
          <p:spPr>
            <a:xfrm>
              <a:off x="5459" y="3186"/>
              <a:ext cx="8177" cy="2016"/>
            </a:xfrm>
            <a:prstGeom prst="rect">
              <a:avLst/>
            </a:prstGeom>
          </p:spPr>
        </p:pic>
        <p:pic>
          <p:nvPicPr>
            <p:cNvPr id="9" name="图片 8"/>
            <p:cNvPicPr>
              <a:picLocks noChangeAspect="1"/>
            </p:cNvPicPr>
            <p:nvPr/>
          </p:nvPicPr>
          <p:blipFill>
            <a:blip r:embed="rId3"/>
            <a:stretch>
              <a:fillRect/>
            </a:stretch>
          </p:blipFill>
          <p:spPr>
            <a:xfrm>
              <a:off x="6891" y="7468"/>
              <a:ext cx="6745" cy="2539"/>
            </a:xfrm>
            <a:prstGeom prst="rect">
              <a:avLst/>
            </a:prstGeom>
          </p:spPr>
        </p:pic>
      </p:grpSp>
    </p:spTree>
    <p:custDataLst>
      <p:tags r:id="rId4"/>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17875" y="302895"/>
            <a:ext cx="48780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一、串联电路的分析计算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1" name="组合 10"/>
          <p:cNvGrpSpPr/>
          <p:nvPr/>
        </p:nvGrpSpPr>
        <p:grpSpPr>
          <a:xfrm>
            <a:off x="1027430" y="1117600"/>
            <a:ext cx="10392410" cy="5144135"/>
            <a:chOff x="1618" y="1760"/>
            <a:chExt cx="16366" cy="8101"/>
          </a:xfrm>
        </p:grpSpPr>
        <p:sp>
          <p:nvSpPr>
            <p:cNvPr id="7" name="正文"/>
            <p:cNvSpPr txBox="1"/>
            <p:nvPr>
              <p:custDataLst>
                <p:tags r:id="rId1"/>
              </p:custDataLst>
            </p:nvPr>
          </p:nvSpPr>
          <p:spPr>
            <a:xfrm>
              <a:off x="1618" y="1760"/>
              <a:ext cx="16366" cy="8101"/>
            </a:xfrm>
            <a:prstGeom prst="rect">
              <a:avLst/>
            </a:prstGeom>
            <a:noFill/>
          </p:spPr>
          <p:txBody>
            <a:bodyPr wrap="square" lIns="0" tIns="0" rIns="0" bIns="0" rtlCol="0" anchor="t" anchorCtr="0">
              <a:noAutofit/>
            </a:bodyPr>
            <a:p>
              <a:pPr indent="0" algn="just" fontAlgn="auto">
                <a:lnSpc>
                  <a:spcPct val="150000"/>
                </a:lnSpc>
                <a:buNone/>
              </a:pPr>
              <a:r>
                <a:rPr lang="zh-CN" altLang="en-US" sz="1600" spc="150" dirty="0">
                  <a:solidFill>
                    <a:schemeClr val="tx1">
                      <a:lumMod val="85000"/>
                      <a:lumOff val="15000"/>
                    </a:schemeClr>
                  </a:solidFill>
                  <a:cs typeface="微软雅黑" panose="020B0503020204020204" charset="-122"/>
                  <a:sym typeface="+mn-ea"/>
                </a:rPr>
                <a:t>可见复阻抗的模|</a:t>
              </a:r>
              <a:r>
                <a:rPr lang="zh-CN" altLang="en-US" sz="1600" i="1" spc="150" dirty="0">
                  <a:solidFill>
                    <a:schemeClr val="tx1">
                      <a:lumMod val="85000"/>
                      <a:lumOff val="15000"/>
                    </a:schemeClr>
                  </a:solidFill>
                  <a:latin typeface="方正宋三简体" panose="03000509000000000000" charset="-122"/>
                  <a:ea typeface="方正宋三简体" panose="03000509000000000000" charset="-122"/>
                  <a:cs typeface="微软雅黑" panose="020B0503020204020204" charset="-122"/>
                  <a:sym typeface="+mn-ea"/>
                </a:rPr>
                <a:t>Z</a:t>
              </a:r>
              <a:r>
                <a:rPr lang="zh-CN" altLang="en-US" sz="1600" spc="150" dirty="0">
                  <a:solidFill>
                    <a:schemeClr val="tx1">
                      <a:lumMod val="85000"/>
                      <a:lumOff val="15000"/>
                    </a:schemeClr>
                  </a:solidFill>
                  <a:cs typeface="微软雅黑" panose="020B0503020204020204" charset="-122"/>
                  <a:sym typeface="+mn-ea"/>
                </a:rPr>
                <a:t>|等于电压的有效值与电流的有效值之比，辐角</a:t>
              </a:r>
              <a:r>
                <a:rPr lang="zh-CN" altLang="en-US" sz="1600" i="1" spc="150" dirty="0">
                  <a:solidFill>
                    <a:schemeClr val="tx1">
                      <a:lumMod val="85000"/>
                      <a:lumOff val="15000"/>
                    </a:schemeClr>
                  </a:solidFill>
                  <a:latin typeface="EU-B2X" panose="03000509000000000000" charset="-122"/>
                  <a:ea typeface="EU-B2X" panose="03000509000000000000" charset="-122"/>
                  <a:cs typeface="微软雅黑" panose="020B0503020204020204" charset="-122"/>
                  <a:sym typeface="+mn-ea"/>
                </a:rPr>
                <a:t>φ</a:t>
              </a:r>
              <a:r>
                <a:rPr lang="zh-CN" altLang="en-US" sz="1600" spc="150" dirty="0">
                  <a:solidFill>
                    <a:schemeClr val="tx1">
                      <a:lumMod val="85000"/>
                      <a:lumOff val="15000"/>
                    </a:schemeClr>
                  </a:solidFill>
                  <a:cs typeface="微软雅黑" panose="020B0503020204020204" charset="-122"/>
                  <a:sym typeface="+mn-ea"/>
                </a:rPr>
                <a:t>等于电压与电流的相位差角，即</a:t>
              </a: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cs typeface="微软雅黑" panose="020B0503020204020204" charset="-122"/>
                  <a:sym typeface="+mn-ea"/>
                </a:rPr>
                <a:t>由此可见，复阻抗</a:t>
              </a:r>
              <a:r>
                <a:rPr lang="zh-CN" altLang="en-US" sz="1600" i="1" spc="150" dirty="0">
                  <a:solidFill>
                    <a:schemeClr val="tx1">
                      <a:lumMod val="85000"/>
                      <a:lumOff val="15000"/>
                    </a:schemeClr>
                  </a:solidFill>
                  <a:latin typeface="方正宋三简体" panose="03000509000000000000" charset="-122"/>
                  <a:ea typeface="方正宋三简体" panose="03000509000000000000" charset="-122"/>
                  <a:cs typeface="微软雅黑" panose="020B0503020204020204" charset="-122"/>
                  <a:sym typeface="+mn-ea"/>
                </a:rPr>
                <a:t>Z</a:t>
              </a:r>
              <a:r>
                <a:rPr lang="zh-CN" altLang="en-US" sz="1600" spc="150" dirty="0">
                  <a:solidFill>
                    <a:schemeClr val="tx1">
                      <a:lumMod val="85000"/>
                      <a:lumOff val="15000"/>
                    </a:schemeClr>
                  </a:solidFill>
                  <a:cs typeface="微软雅黑" panose="020B0503020204020204" charset="-122"/>
                  <a:sym typeface="+mn-ea"/>
                </a:rPr>
                <a:t>决定了电压、电流的有效值大小和相位间的关系。所以复阻抗是正弦交流电路中一个十分重要的概念，为了简明，复阻抗可简称为阻抗。</a:t>
              </a:r>
              <a:endParaRPr lang="zh-CN" altLang="en-US" sz="1600" spc="150" dirty="0">
                <a:solidFill>
                  <a:schemeClr val="tx1">
                    <a:lumMod val="85000"/>
                    <a:lumOff val="15000"/>
                  </a:schemeClr>
                </a:solidFill>
                <a:cs typeface="微软雅黑" panose="020B0503020204020204" charset="-122"/>
                <a:sym typeface="+mn-ea"/>
              </a:endParaRPr>
            </a:p>
            <a:p>
              <a:pPr indent="0" algn="just" fontAlgn="auto">
                <a:lnSpc>
                  <a:spcPct val="150000"/>
                </a:lnSpc>
                <a:buNone/>
              </a:pPr>
              <a:r>
                <a:rPr lang="zh-CN" altLang="en-US" sz="1600" spc="150" dirty="0">
                  <a:solidFill>
                    <a:schemeClr val="tx1">
                      <a:lumMod val="85000"/>
                      <a:lumOff val="15000"/>
                    </a:schemeClr>
                  </a:solidFill>
                  <a:cs typeface="微软雅黑" panose="020B0503020204020204" charset="-122"/>
                  <a:sym typeface="+mn-ea"/>
                </a:rPr>
                <a:t>由电压相量所组成的直角三角形，称为电压三角形。利用这个电压三角形，可求得电源电压的有效值，如图 2.3.3所示，即</a:t>
              </a:r>
              <a:endParaRPr lang="zh-CN" altLang="en-US" sz="1600" spc="150" dirty="0">
                <a:solidFill>
                  <a:schemeClr val="tx1">
                    <a:lumMod val="85000"/>
                    <a:lumOff val="15000"/>
                  </a:schemeClr>
                </a:solidFill>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386" y="2950"/>
              <a:ext cx="7760" cy="841"/>
            </a:xfrm>
            <a:prstGeom prst="rect">
              <a:avLst/>
            </a:prstGeom>
          </p:spPr>
        </p:pic>
        <p:pic>
          <p:nvPicPr>
            <p:cNvPr id="5" name="图片 4"/>
            <p:cNvPicPr>
              <a:picLocks noChangeAspect="1"/>
            </p:cNvPicPr>
            <p:nvPr/>
          </p:nvPicPr>
          <p:blipFill>
            <a:blip r:embed="rId3"/>
            <a:stretch>
              <a:fillRect/>
            </a:stretch>
          </p:blipFill>
          <p:spPr>
            <a:xfrm>
              <a:off x="14753" y="6846"/>
              <a:ext cx="2829" cy="2296"/>
            </a:xfrm>
            <a:prstGeom prst="rect">
              <a:avLst/>
            </a:prstGeom>
          </p:spPr>
        </p:pic>
        <p:pic>
          <p:nvPicPr>
            <p:cNvPr id="6" name="图片 5"/>
            <p:cNvPicPr>
              <a:picLocks noChangeAspect="1"/>
            </p:cNvPicPr>
            <p:nvPr/>
          </p:nvPicPr>
          <p:blipFill>
            <a:blip r:embed="rId4"/>
            <a:stretch>
              <a:fillRect/>
            </a:stretch>
          </p:blipFill>
          <p:spPr>
            <a:xfrm>
              <a:off x="2596" y="7049"/>
              <a:ext cx="10920" cy="1035"/>
            </a:xfrm>
            <a:prstGeom prst="rect">
              <a:avLst/>
            </a:prstGeom>
          </p:spPr>
        </p:pic>
      </p:grpSp>
    </p:spTree>
    <p:custDataLst>
      <p:tags r:id="rId5"/>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37635" y="302895"/>
            <a:ext cx="510413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二、并联电路的分析计算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文本框 6"/>
          <p:cNvSpPr txBox="1"/>
          <p:nvPr/>
        </p:nvSpPr>
        <p:spPr>
          <a:xfrm>
            <a:off x="1136650" y="1409700"/>
            <a:ext cx="8702675" cy="922020"/>
          </a:xfrm>
          <a:prstGeom prst="rect">
            <a:avLst/>
          </a:prstGeom>
          <a:noFill/>
        </p:spPr>
        <p:txBody>
          <a:bodyPr wrap="square" rtlCol="0">
            <a:spAutoFit/>
            <a:scene3d>
              <a:camera prst="orthographicFront"/>
              <a:lightRig rig="threePt" dir="t"/>
            </a:scene3d>
          </a:bodyPr>
          <a:p>
            <a:pPr algn="just">
              <a:lnSpc>
                <a:spcPct val="150000"/>
              </a:lnSpc>
            </a:pPr>
            <a:r>
              <a:rPr lang="zh-CN" altLang="en-US">
                <a:solidFill>
                  <a:srgbClr val="0070C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（一）</a:t>
            </a:r>
            <a:r>
              <a:rPr lang="zh-CN" altLang="en-US">
                <a:solidFill>
                  <a:srgbClr val="0070C0"/>
                </a:solidFill>
                <a:effectLst>
                  <a:outerShdw blurRad="38100" dist="25400" dir="5400000" algn="ctr" rotWithShape="0">
                    <a:srgbClr val="6E747A">
                      <a:alpha val="43000"/>
                    </a:srgbClr>
                  </a:outerShdw>
                </a:effectLst>
                <a:latin typeface="EU-B2X" panose="03000509000000000000" charset="-122"/>
                <a:ea typeface="EU-B2X" panose="03000509000000000000" charset="-122"/>
                <a:cs typeface="微软雅黑" panose="020B0503020204020204" charset="-122"/>
              </a:rPr>
              <a:t>RLC</a:t>
            </a:r>
            <a:r>
              <a:rPr lang="zh-CN" altLang="en-US">
                <a:solidFill>
                  <a:srgbClr val="0070C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 并联电路</a:t>
            </a:r>
            <a:endParaRPr lang="zh-CN" altLang="en-US">
              <a:solidFill>
                <a:srgbClr val="0070C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solidFill>
                  <a:schemeClr val="tx1"/>
                </a:solidFill>
                <a:effectLst/>
                <a:latin typeface="微软雅黑" panose="020B0503020204020204" charset="-122"/>
                <a:ea typeface="微软雅黑" panose="020B0503020204020204" charset="-122"/>
                <a:cs typeface="微软雅黑" panose="020B0503020204020204" charset="-122"/>
              </a:rPr>
              <a:t>电阻、电感和电容并联电路如图 2.3.4（a）所示，其相量模型如图 2.3.4（b）所示。</a:t>
            </a:r>
            <a:endParaRPr lang="zh-CN" altLang="en-US">
              <a:solidFill>
                <a:schemeClr val="tx1"/>
              </a:solidFill>
              <a:effectLst/>
              <a:latin typeface="微软雅黑" panose="020B0503020204020204" charset="-122"/>
              <a:ea typeface="微软雅黑" panose="020B0503020204020204" charset="-122"/>
              <a:cs typeface="微软雅黑" panose="020B0503020204020204" charset="-122"/>
            </a:endParaRPr>
          </a:p>
        </p:txBody>
      </p:sp>
      <p:pic>
        <p:nvPicPr>
          <p:cNvPr id="10" name="图片 9"/>
          <p:cNvPicPr>
            <a:picLocks noChangeAspect="1"/>
          </p:cNvPicPr>
          <p:nvPr/>
        </p:nvPicPr>
        <p:blipFill>
          <a:blip r:embed="rId1"/>
          <a:stretch>
            <a:fillRect/>
          </a:stretch>
        </p:blipFill>
        <p:spPr>
          <a:xfrm>
            <a:off x="1538605" y="2720340"/>
            <a:ext cx="8362950" cy="2914015"/>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058160" y="302895"/>
            <a:ext cx="660463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二、并联电路的分析计算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文本框 6"/>
          <p:cNvSpPr txBox="1"/>
          <p:nvPr/>
        </p:nvSpPr>
        <p:spPr>
          <a:xfrm>
            <a:off x="1186815" y="1778000"/>
            <a:ext cx="6346190" cy="368300"/>
          </a:xfrm>
          <a:prstGeom prst="rect">
            <a:avLst/>
          </a:prstGeom>
          <a:noFill/>
        </p:spPr>
        <p:txBody>
          <a:bodyPr wrap="square" rtlCol="0">
            <a:spAutoFit/>
            <a:scene3d>
              <a:camera prst="orthographicFront"/>
              <a:lightRig rig="threePt" dir="t"/>
            </a:scene3d>
          </a:bodyPr>
          <a:p>
            <a:r>
              <a:rPr lang="zh-CN" altLang="en-US">
                <a:solidFill>
                  <a:schemeClr val="accent1"/>
                </a:solidFill>
                <a:effectLst/>
                <a:latin typeface="微软雅黑" panose="020B0503020204020204" charset="-122"/>
                <a:ea typeface="微软雅黑" panose="020B0503020204020204" charset="-122"/>
                <a:cs typeface="微软雅黑" panose="020B0503020204020204" charset="-122"/>
              </a:rPr>
              <a:t>（二）</a:t>
            </a:r>
            <a:r>
              <a:rPr lang="zh-CN" altLang="en-US">
                <a:solidFill>
                  <a:schemeClr val="accent1"/>
                </a:solidFill>
                <a:effectLst/>
                <a:latin typeface="EU-B2X" panose="03000509000000000000" charset="-122"/>
                <a:ea typeface="EU-B2X" panose="03000509000000000000" charset="-122"/>
                <a:cs typeface="微软雅黑" panose="020B0503020204020204" charset="-122"/>
              </a:rPr>
              <a:t>RLC</a:t>
            </a:r>
            <a:r>
              <a:rPr lang="zh-CN" altLang="en-US">
                <a:solidFill>
                  <a:schemeClr val="accent1"/>
                </a:solidFill>
                <a:effectLst/>
                <a:latin typeface="微软雅黑" panose="020B0503020204020204" charset="-122"/>
                <a:ea typeface="微软雅黑" panose="020B0503020204020204" charset="-122"/>
                <a:cs typeface="微软雅黑" panose="020B0503020204020204" charset="-122"/>
              </a:rPr>
              <a:t> 并联电路电压电流关系分析</a:t>
            </a:r>
            <a:endParaRPr lang="zh-CN" altLang="en-US">
              <a:solidFill>
                <a:schemeClr val="accent1"/>
              </a:solidFill>
              <a:effectLst/>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979805" y="2441575"/>
            <a:ext cx="7025005" cy="3234690"/>
          </a:xfrm>
          <a:prstGeom prst="rect">
            <a:avLst/>
          </a:prstGeom>
        </p:spPr>
      </p:pic>
      <p:pic>
        <p:nvPicPr>
          <p:cNvPr id="4" name="图片 3"/>
          <p:cNvPicPr>
            <a:picLocks noChangeAspect="1"/>
          </p:cNvPicPr>
          <p:nvPr/>
        </p:nvPicPr>
        <p:blipFill>
          <a:blip r:embed="rId2"/>
          <a:stretch>
            <a:fillRect/>
          </a:stretch>
        </p:blipFill>
        <p:spPr>
          <a:xfrm>
            <a:off x="8409940" y="2318385"/>
            <a:ext cx="3195955" cy="2729230"/>
          </a:xfrm>
          <a:prstGeom prst="rect">
            <a:avLst/>
          </a:prstGeom>
        </p:spPr>
      </p:pic>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735" y="1272540"/>
            <a:ext cx="4083050" cy="368300"/>
          </a:xfrm>
          <a:prstGeom prst="rect">
            <a:avLst/>
          </a:prstGeom>
          <a:noFill/>
        </p:spPr>
        <p:txBody>
          <a:bodyPr wrap="square" rtlCol="0">
            <a:spAutoFit/>
            <a:scene3d>
              <a:camera prst="orthographicFront"/>
              <a:lightRig rig="threePt" dir="t"/>
            </a:scene3d>
          </a:bodyPr>
          <a:p>
            <a:r>
              <a:rPr lang="zh-CN" altLang="en-US">
                <a:solidFill>
                  <a:srgbClr val="0070C0"/>
                </a:solidFill>
                <a:effectLst/>
                <a:latin typeface="微软雅黑" panose="020B0503020204020204" charset="-122"/>
                <a:ea typeface="微软雅黑" panose="020B0503020204020204" charset="-122"/>
                <a:cs typeface="微软雅黑" panose="020B0503020204020204" charset="-122"/>
              </a:rPr>
              <a:t>（三）</a:t>
            </a:r>
            <a:r>
              <a:rPr lang="zh-CN" altLang="en-US">
                <a:solidFill>
                  <a:srgbClr val="0070C0"/>
                </a:solidFill>
                <a:effectLst/>
                <a:latin typeface="EU-B2X" panose="03000509000000000000" charset="-122"/>
                <a:ea typeface="EU-B2X" panose="03000509000000000000" charset="-122"/>
                <a:cs typeface="微软雅黑" panose="020B0503020204020204" charset="-122"/>
              </a:rPr>
              <a:t>RLC</a:t>
            </a:r>
            <a:r>
              <a:rPr lang="zh-CN" altLang="en-US">
                <a:solidFill>
                  <a:srgbClr val="0070C0"/>
                </a:solidFill>
                <a:effectLst/>
                <a:latin typeface="微软雅黑" panose="020B0503020204020204" charset="-122"/>
                <a:ea typeface="微软雅黑" panose="020B0503020204020204" charset="-122"/>
                <a:cs typeface="微软雅黑" panose="020B0503020204020204" charset="-122"/>
              </a:rPr>
              <a:t> 并联电路复导纳分析</a:t>
            </a:r>
            <a:endParaRPr lang="zh-CN" altLang="en-US">
              <a:solidFill>
                <a:srgbClr val="0070C0"/>
              </a:solidFill>
              <a:effectLst/>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1751965" y="1904365"/>
            <a:ext cx="7262495" cy="3334385"/>
          </a:xfrm>
          <a:prstGeom prst="rect">
            <a:avLst/>
          </a:prstGeom>
        </p:spPr>
      </p:pic>
      <p:sp>
        <p:nvSpPr>
          <p:cNvPr id="3" name="文本框 2"/>
          <p:cNvSpPr txBox="1"/>
          <p:nvPr/>
        </p:nvSpPr>
        <p:spPr>
          <a:xfrm>
            <a:off x="3058160" y="302895"/>
            <a:ext cx="660463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二、并联电路的分析计算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822325" y="5342890"/>
            <a:ext cx="8256270" cy="922020"/>
          </a:xfrm>
          <a:prstGeom prst="rect">
            <a:avLst/>
          </a:prstGeom>
        </p:spPr>
        <p:txBody>
          <a:bodyPr wrap="square">
            <a:spAutoFit/>
          </a:bodyPr>
          <a:p>
            <a:pPr algn="just">
              <a:lnSpc>
                <a:spcPct val="150000"/>
              </a:lnSpc>
            </a:pPr>
            <a:r>
              <a:rPr lang="zh-CN" altLang="en-US">
                <a:solidFill>
                  <a:srgbClr val="231F20"/>
                </a:solidFill>
                <a:latin typeface="微软雅黑" panose="020B0503020204020204" charset="-122"/>
                <a:ea typeface="微软雅黑" panose="020B0503020204020204" charset="-122"/>
                <a:cs typeface="微软雅黑" panose="020B0503020204020204" charset="-122"/>
              </a:rPr>
              <a:t>由此可见，复导纳</a:t>
            </a:r>
            <a:r>
              <a:rPr lang="en-US" altLang="zh-CN" i="1">
                <a:solidFill>
                  <a:srgbClr val="231F20"/>
                </a:solidFill>
                <a:latin typeface="方正宋三简体" panose="03000509000000000000" charset="-122"/>
                <a:ea typeface="方正宋三简体" panose="03000509000000000000" charset="-122"/>
                <a:cs typeface="微软雅黑" panose="020B0503020204020204" charset="-122"/>
              </a:rPr>
              <a:t>Y</a:t>
            </a:r>
            <a:r>
              <a:rPr lang="en-US" altLang="zh-CN" i="1">
                <a:solidFill>
                  <a:srgbClr val="231F20"/>
                </a:solidFill>
                <a:latin typeface="微软雅黑" panose="020B0503020204020204" charset="-122"/>
                <a:ea typeface="微软雅黑" panose="020B0503020204020204" charset="-122"/>
                <a:cs typeface="微软雅黑" panose="020B0503020204020204" charset="-122"/>
              </a:rPr>
              <a:t> </a:t>
            </a:r>
            <a:r>
              <a:rPr lang="zh-CN" altLang="en-US">
                <a:solidFill>
                  <a:srgbClr val="231F20"/>
                </a:solidFill>
                <a:latin typeface="微软雅黑" panose="020B0503020204020204" charset="-122"/>
                <a:ea typeface="微软雅黑" panose="020B0503020204020204" charset="-122"/>
                <a:cs typeface="微软雅黑" panose="020B0503020204020204" charset="-122"/>
              </a:rPr>
              <a:t>决定了电流、电压的有效值大小和相 位间的关系。复导纳的模 </a:t>
            </a:r>
            <a:r>
              <a:rPr lang="en-US" altLang="zh-CN">
                <a:solidFill>
                  <a:srgbClr val="231F20"/>
                </a:solidFill>
                <a:latin typeface="微软雅黑" panose="020B0503020204020204" charset="-122"/>
                <a:ea typeface="微软雅黑" panose="020B0503020204020204" charset="-122"/>
                <a:cs typeface="微软雅黑" panose="020B0503020204020204" charset="-122"/>
              </a:rPr>
              <a:t>|</a:t>
            </a:r>
            <a:r>
              <a:rPr lang="en-US" altLang="zh-CN" i="1">
                <a:solidFill>
                  <a:srgbClr val="231F20"/>
                </a:solidFill>
                <a:latin typeface="方正宋三简体" panose="03000509000000000000" charset="-122"/>
                <a:ea typeface="方正宋三简体" panose="03000509000000000000" charset="-122"/>
                <a:cs typeface="微软雅黑" panose="020B0503020204020204" charset="-122"/>
              </a:rPr>
              <a:t>Y</a:t>
            </a:r>
            <a:r>
              <a:rPr lang="en-US" altLang="zh-CN">
                <a:solidFill>
                  <a:srgbClr val="231F20"/>
                </a:solidFill>
                <a:latin typeface="微软雅黑" panose="020B0503020204020204" charset="-122"/>
                <a:ea typeface="微软雅黑" panose="020B0503020204020204" charset="-122"/>
                <a:cs typeface="微软雅黑" panose="020B0503020204020204" charset="-122"/>
              </a:rPr>
              <a:t>|</a:t>
            </a:r>
            <a:r>
              <a:rPr lang="en-US" altLang="zh-CN" i="1">
                <a:solidFill>
                  <a:srgbClr val="231F20"/>
                </a:solidFill>
                <a:latin typeface="微软雅黑" panose="020B0503020204020204" charset="-122"/>
                <a:ea typeface="微软雅黑" panose="020B0503020204020204" charset="-122"/>
                <a:cs typeface="微软雅黑" panose="020B0503020204020204" charset="-122"/>
              </a:rPr>
              <a:t> </a:t>
            </a:r>
            <a:r>
              <a:rPr lang="zh-CN" altLang="en-US">
                <a:solidFill>
                  <a:srgbClr val="231F20"/>
                </a:solidFill>
                <a:latin typeface="微软雅黑" panose="020B0503020204020204" charset="-122"/>
                <a:ea typeface="微软雅黑" panose="020B0503020204020204" charset="-122"/>
                <a:cs typeface="微软雅黑" panose="020B0503020204020204" charset="-122"/>
              </a:rPr>
              <a:t>和 </a:t>
            </a:r>
            <a:r>
              <a:rPr lang="en-US" altLang="zh-CN" i="1">
                <a:solidFill>
                  <a:srgbClr val="231F20"/>
                </a:solidFill>
                <a:latin typeface="EU-B2X" panose="03000509000000000000" charset="-122"/>
                <a:ea typeface="EU-B2X" panose="03000509000000000000" charset="-122"/>
                <a:cs typeface="微软雅黑" panose="020B0503020204020204" charset="-122"/>
              </a:rPr>
              <a:t>G</a:t>
            </a:r>
            <a:r>
              <a:rPr lang="en-US" altLang="zh-CN" i="1">
                <a:solidFill>
                  <a:srgbClr val="231F20"/>
                </a:solidFill>
                <a:latin typeface="微软雅黑" panose="020B0503020204020204" charset="-122"/>
                <a:ea typeface="微软雅黑" panose="020B0503020204020204" charset="-122"/>
                <a:cs typeface="微软雅黑" panose="020B0503020204020204" charset="-122"/>
              </a:rPr>
              <a:t> </a:t>
            </a:r>
            <a:r>
              <a:rPr lang="zh-CN" altLang="en-US">
                <a:solidFill>
                  <a:srgbClr val="231F20"/>
                </a:solidFill>
                <a:latin typeface="微软雅黑" panose="020B0503020204020204" charset="-122"/>
                <a:ea typeface="微软雅黑" panose="020B0503020204020204" charset="-122"/>
                <a:cs typeface="微软雅黑" panose="020B0503020204020204" charset="-122"/>
              </a:rPr>
              <a:t>及</a:t>
            </a:r>
            <a:r>
              <a:rPr lang="zh-CN" altLang="en-US">
                <a:solidFill>
                  <a:srgbClr val="231F20"/>
                </a:solidFill>
                <a:latin typeface="EU-B2X" panose="03000509000000000000" charset="-122"/>
                <a:ea typeface="EU-B2X" panose="03000509000000000000" charset="-122"/>
                <a:cs typeface="微软雅黑" panose="020B0503020204020204" charset="-122"/>
              </a:rPr>
              <a:t> </a:t>
            </a:r>
            <a:r>
              <a:rPr lang="en-US" altLang="zh-CN" i="1">
                <a:solidFill>
                  <a:srgbClr val="231F20"/>
                </a:solidFill>
                <a:latin typeface="EU-B2X" panose="03000509000000000000" charset="-122"/>
                <a:ea typeface="EU-B2X" panose="03000509000000000000" charset="-122"/>
                <a:cs typeface="微软雅黑" panose="020B0503020204020204" charset="-122"/>
              </a:rPr>
              <a:t>B</a:t>
            </a:r>
            <a:r>
              <a:rPr lang="en-US" altLang="zh-CN" i="1">
                <a:solidFill>
                  <a:srgbClr val="231F20"/>
                </a:solidFill>
                <a:latin typeface="微软雅黑" panose="020B0503020204020204" charset="-122"/>
                <a:ea typeface="微软雅黑" panose="020B0503020204020204" charset="-122"/>
                <a:cs typeface="微软雅黑" panose="020B0503020204020204" charset="-122"/>
              </a:rPr>
              <a:t> </a:t>
            </a:r>
            <a:r>
              <a:rPr lang="zh-CN" altLang="en-US">
                <a:solidFill>
                  <a:srgbClr val="231F20"/>
                </a:solidFill>
                <a:latin typeface="微软雅黑" panose="020B0503020204020204" charset="-122"/>
                <a:ea typeface="微软雅黑" panose="020B0503020204020204" charset="-122"/>
                <a:cs typeface="微软雅黑" panose="020B0503020204020204" charset="-122"/>
              </a:rPr>
              <a:t>也构成一个直角三角形，如图 </a:t>
            </a:r>
            <a:r>
              <a:rPr lang="en-US" altLang="zh-CN">
                <a:solidFill>
                  <a:srgbClr val="231F20"/>
                </a:solidFill>
                <a:latin typeface="微软雅黑" panose="020B0503020204020204" charset="-122"/>
                <a:ea typeface="微软雅黑" panose="020B0503020204020204" charset="-122"/>
                <a:cs typeface="微软雅黑" panose="020B0503020204020204" charset="-122"/>
              </a:rPr>
              <a:t>2.3.5 </a:t>
            </a:r>
            <a:r>
              <a:rPr lang="zh-CN" altLang="en-US">
                <a:solidFill>
                  <a:srgbClr val="231F20"/>
                </a:solidFill>
                <a:latin typeface="微软雅黑" panose="020B0503020204020204" charset="-122"/>
                <a:ea typeface="微软雅黑" panose="020B0503020204020204" charset="-122"/>
                <a:cs typeface="微软雅黑" panose="020B0503020204020204" charset="-122"/>
              </a:rPr>
              <a:t>所示，称为导纳三角形。</a:t>
            </a:r>
            <a:endParaRPr lang="zh-CN" altLang="en-US">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2"/>
          <a:stretch>
            <a:fillRect/>
          </a:stretch>
        </p:blipFill>
        <p:spPr>
          <a:xfrm>
            <a:off x="9345295" y="4203700"/>
            <a:ext cx="1952625" cy="1685925"/>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735" y="1569720"/>
            <a:ext cx="4722495" cy="368300"/>
          </a:xfrm>
          <a:prstGeom prst="rect">
            <a:avLst/>
          </a:prstGeom>
          <a:noFill/>
        </p:spPr>
        <p:txBody>
          <a:bodyPr wrap="square" rtlCol="0">
            <a:spAutoFit/>
            <a:scene3d>
              <a:camera prst="orthographicFront"/>
              <a:lightRig rig="threePt" dir="t"/>
            </a:scene3d>
          </a:bodyPr>
          <a:p>
            <a:r>
              <a:rPr lang="zh-CN" altLang="en-US">
                <a:solidFill>
                  <a:schemeClr val="accent1"/>
                </a:solidFill>
                <a:effectLst/>
                <a:latin typeface="微软雅黑" panose="020B0503020204020204" charset="-122"/>
                <a:ea typeface="微软雅黑" panose="020B0503020204020204" charset="-122"/>
                <a:cs typeface="微软雅黑" panose="020B0503020204020204" charset="-122"/>
              </a:rPr>
              <a:t>（一）</a:t>
            </a:r>
            <a:r>
              <a:rPr lang="zh-CN" altLang="en-US" i="1">
                <a:solidFill>
                  <a:schemeClr val="accent1"/>
                </a:solidFill>
                <a:effectLst/>
                <a:latin typeface="EU-B2X" panose="03000509000000000000" charset="-122"/>
                <a:ea typeface="EU-B2X" panose="03000509000000000000" charset="-122"/>
                <a:cs typeface="微软雅黑" panose="020B0503020204020204" charset="-122"/>
              </a:rPr>
              <a:t>RLC</a:t>
            </a:r>
            <a:r>
              <a:rPr lang="zh-CN" altLang="en-US">
                <a:solidFill>
                  <a:schemeClr val="accent1"/>
                </a:solidFill>
                <a:effectLst/>
                <a:latin typeface="微软雅黑" panose="020B0503020204020204" charset="-122"/>
                <a:ea typeface="微软雅黑" panose="020B0503020204020204" charset="-122"/>
                <a:cs typeface="微软雅黑" panose="020B0503020204020204" charset="-122"/>
              </a:rPr>
              <a:t> 串联电路参数对电路性质的影响</a:t>
            </a:r>
            <a:endParaRPr lang="zh-CN" altLang="en-US">
              <a:solidFill>
                <a:schemeClr val="accent1"/>
              </a:solidFill>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058160" y="302895"/>
            <a:ext cx="660463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三、电路参数对电路性质的影响</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grpSp>
        <p:nvGrpSpPr>
          <p:cNvPr id="8" name="组合 7"/>
          <p:cNvGrpSpPr/>
          <p:nvPr/>
        </p:nvGrpSpPr>
        <p:grpSpPr>
          <a:xfrm>
            <a:off x="1343025" y="1938020"/>
            <a:ext cx="8906510" cy="4302125"/>
            <a:chOff x="2115" y="3052"/>
            <a:chExt cx="14026" cy="6775"/>
          </a:xfrm>
        </p:grpSpPr>
        <p:sp>
          <p:nvSpPr>
            <p:cNvPr id="3" name="文本框 2"/>
            <p:cNvSpPr txBox="1"/>
            <p:nvPr/>
          </p:nvSpPr>
          <p:spPr>
            <a:xfrm>
              <a:off x="2115" y="3052"/>
              <a:ext cx="14026" cy="3415"/>
            </a:xfrm>
            <a:prstGeom prst="rect">
              <a:avLst/>
            </a:prstGeom>
            <a:noFill/>
          </p:spPr>
          <p:txBody>
            <a:bodyPr wrap="square" rtlCol="0">
              <a:spAutoFit/>
            </a:bodyPr>
            <a:p>
              <a:pPr fontAlgn="auto">
                <a:lnSpc>
                  <a:spcPct val="150000"/>
                </a:lnSpc>
              </a:pPr>
              <a:r>
                <a:rPr lang="zh-CN" altLang="en-US"/>
                <a:t>根据电路参数可得出</a:t>
              </a:r>
              <a:r>
                <a:rPr lang="zh-CN" altLang="en-US" i="1">
                  <a:latin typeface="EU-B2X" panose="03000509000000000000" charset="-122"/>
                  <a:ea typeface="EU-B2X" panose="03000509000000000000" charset="-122"/>
                </a:rPr>
                <a:t>RLC</a:t>
              </a:r>
              <a:r>
                <a:rPr lang="en-US" altLang="zh-CN" i="1">
                  <a:latin typeface="EU-B2X" panose="03000509000000000000" charset="-122"/>
                  <a:ea typeface="EU-B2X" panose="03000509000000000000" charset="-122"/>
                </a:rPr>
                <a:t> </a:t>
              </a:r>
              <a:r>
                <a:rPr lang="zh-CN" altLang="en-US"/>
                <a:t>串联电路的性质：</a:t>
              </a:r>
              <a:endParaRPr lang="zh-CN" altLang="en-US"/>
            </a:p>
            <a:p>
              <a:pPr fontAlgn="auto">
                <a:lnSpc>
                  <a:spcPct val="150000"/>
                </a:lnSpc>
              </a:pPr>
              <a:r>
                <a:rPr lang="zh-CN" altLang="en-US"/>
                <a:t>（1）当 </a:t>
              </a:r>
              <a:r>
                <a:rPr lang="zh-CN" altLang="en-US">
                  <a:latin typeface="EU-B2X" panose="03000509000000000000" charset="-122"/>
                  <a:ea typeface="EU-B2X" panose="03000509000000000000" charset="-122"/>
                </a:rPr>
                <a:t>X</a:t>
              </a:r>
              <a:r>
                <a:rPr lang="zh-CN" altLang="en-US" baseline="-25000">
                  <a:latin typeface="EU-B2X" panose="03000509000000000000" charset="-122"/>
                  <a:ea typeface="EU-B2X" panose="03000509000000000000" charset="-122"/>
                </a:rPr>
                <a:t>L</a:t>
              </a:r>
              <a:r>
                <a:rPr lang="zh-CN" altLang="en-US"/>
                <a:t> &gt;</a:t>
              </a:r>
              <a:r>
                <a:rPr lang="zh-CN" altLang="en-US">
                  <a:latin typeface="EU-B2X" panose="03000509000000000000" charset="-122"/>
                  <a:ea typeface="EU-B2X" panose="03000509000000000000" charset="-122"/>
                </a:rPr>
                <a:t>X</a:t>
              </a:r>
              <a:r>
                <a:rPr lang="zh-CN" altLang="en-US" baseline="-25000">
                  <a:latin typeface="EU-B2X" panose="03000509000000000000" charset="-122"/>
                  <a:ea typeface="EU-B2X" panose="03000509000000000000" charset="-122"/>
                </a:rPr>
                <a:t>C</a:t>
              </a:r>
              <a:r>
                <a:rPr lang="zh-CN" altLang="en-US"/>
                <a:t> 时，</a:t>
              </a:r>
              <a:r>
                <a:rPr lang="en-US" altLang="zh-CN"/>
                <a:t>               </a:t>
              </a:r>
              <a:r>
                <a:rPr lang="zh-CN" altLang="en-US"/>
                <a:t>，即电压超前电流 </a:t>
              </a:r>
              <a:r>
                <a:rPr lang="zh-CN" altLang="en-US" i="1">
                  <a:latin typeface="ScriptC" panose="00000400000000000000" charset="0"/>
                  <a:ea typeface="Yu Gothic Medium" panose="020B0500000000000000" charset="-128"/>
                  <a:cs typeface="ScriptC" panose="00000400000000000000" charset="0"/>
                </a:rPr>
                <a:t>φ </a:t>
              </a:r>
              <a:r>
                <a:rPr lang="zh-CN" altLang="en-US"/>
                <a:t>角，电路呈感性；</a:t>
              </a:r>
              <a:endParaRPr lang="zh-CN" altLang="en-US"/>
            </a:p>
            <a:p>
              <a:pPr fontAlgn="auto">
                <a:lnSpc>
                  <a:spcPct val="150000"/>
                </a:lnSpc>
              </a:pPr>
              <a:r>
                <a:rPr lang="zh-CN" altLang="en-US"/>
                <a:t>（2）当 </a:t>
              </a:r>
              <a:r>
                <a:rPr lang="zh-CN" altLang="en-US">
                  <a:latin typeface="EU-B2X" panose="03000509000000000000" charset="-122"/>
                  <a:ea typeface="EU-B2X" panose="03000509000000000000" charset="-122"/>
                </a:rPr>
                <a:t>X</a:t>
              </a:r>
              <a:r>
                <a:rPr lang="zh-CN" altLang="en-US" baseline="-25000">
                  <a:latin typeface="EU-B2X" panose="03000509000000000000" charset="-122"/>
                  <a:ea typeface="EU-B2X" panose="03000509000000000000" charset="-122"/>
                </a:rPr>
                <a:t>L</a:t>
              </a:r>
              <a:r>
                <a:rPr lang="zh-CN" altLang="en-US">
                  <a:latin typeface="EU-B2X" panose="03000509000000000000" charset="-122"/>
                  <a:ea typeface="EU-B2X" panose="03000509000000000000" charset="-122"/>
                </a:rPr>
                <a:t> </a:t>
              </a:r>
              <a:r>
                <a:rPr lang="zh-CN" altLang="en-US"/>
                <a:t>&lt;</a:t>
              </a:r>
              <a:r>
                <a:rPr lang="zh-CN" altLang="en-US">
                  <a:latin typeface="EU-B2X" panose="03000509000000000000" charset="-122"/>
                  <a:ea typeface="EU-B2X" panose="03000509000000000000" charset="-122"/>
                </a:rPr>
                <a:t>X</a:t>
              </a:r>
              <a:r>
                <a:rPr lang="zh-CN" altLang="en-US" baseline="-25000">
                  <a:latin typeface="EU-B2X" panose="03000509000000000000" charset="-122"/>
                  <a:ea typeface="EU-B2X" panose="03000509000000000000" charset="-122"/>
                </a:rPr>
                <a:t>C</a:t>
              </a:r>
              <a:r>
                <a:rPr lang="zh-CN" altLang="en-US" baseline="-25000"/>
                <a:t> </a:t>
              </a:r>
              <a:r>
                <a:rPr lang="zh-CN" altLang="en-US"/>
                <a:t>时， </a:t>
              </a:r>
              <a:r>
                <a:rPr lang="zh-CN" altLang="en-US" i="1">
                  <a:latin typeface="ScriptC" panose="00000400000000000000" charset="0"/>
                  <a:ea typeface="Yu Gothic Medium" panose="020B0500000000000000" charset="-128"/>
                  <a:cs typeface="ScriptC" panose="00000400000000000000" charset="0"/>
                  <a:sym typeface="+mn-ea"/>
                </a:rPr>
                <a:t>φ</a:t>
              </a:r>
              <a:r>
                <a:rPr lang="zh-CN" altLang="en-US"/>
                <a:t>&lt; 0 ，即电压滞后电流</a:t>
              </a:r>
              <a:r>
                <a:rPr lang="zh-CN" altLang="en-US" i="1">
                  <a:latin typeface="ScriptC" panose="00000400000000000000" charset="0"/>
                  <a:ea typeface="Yu Gothic Medium" panose="020B0500000000000000" charset="-128"/>
                  <a:cs typeface="ScriptC" panose="00000400000000000000" charset="0"/>
                  <a:sym typeface="+mn-ea"/>
                </a:rPr>
                <a:t>φ</a:t>
              </a:r>
              <a:r>
                <a:rPr lang="zh-CN" altLang="en-US"/>
                <a:t>角，电路呈容性；</a:t>
              </a:r>
              <a:endParaRPr lang="zh-CN" altLang="en-US"/>
            </a:p>
            <a:p>
              <a:pPr fontAlgn="auto">
                <a:lnSpc>
                  <a:spcPct val="150000"/>
                </a:lnSpc>
              </a:pPr>
              <a:r>
                <a:rPr lang="zh-CN" altLang="en-US"/>
                <a:t>（3）当 </a:t>
              </a:r>
              <a:r>
                <a:rPr lang="zh-CN" altLang="en-US">
                  <a:latin typeface="EU-B2X" panose="03000509000000000000" charset="-122"/>
                  <a:ea typeface="EU-B2X" panose="03000509000000000000" charset="-122"/>
                </a:rPr>
                <a:t>X</a:t>
              </a:r>
              <a:r>
                <a:rPr lang="zh-CN" altLang="en-US" baseline="-25000">
                  <a:latin typeface="EU-B2X" panose="03000509000000000000" charset="-122"/>
                  <a:ea typeface="EU-B2X" panose="03000509000000000000" charset="-122"/>
                </a:rPr>
                <a:t>L</a:t>
              </a:r>
              <a:r>
                <a:rPr lang="zh-CN" altLang="en-US">
                  <a:latin typeface="EU-B2X" panose="03000509000000000000" charset="-122"/>
                  <a:ea typeface="EU-B2X" panose="03000509000000000000" charset="-122"/>
                </a:rPr>
                <a:t> </a:t>
              </a:r>
              <a:r>
                <a:rPr lang="zh-CN" altLang="en-US"/>
                <a:t>=</a:t>
              </a:r>
              <a:r>
                <a:rPr lang="zh-CN" altLang="en-US">
                  <a:latin typeface="EU-B2X" panose="03000509000000000000" charset="-122"/>
                  <a:ea typeface="EU-B2X" panose="03000509000000000000" charset="-122"/>
                </a:rPr>
                <a:t>X</a:t>
              </a:r>
              <a:r>
                <a:rPr lang="zh-CN" altLang="en-US" baseline="-25000">
                  <a:latin typeface="EU-B2X" panose="03000509000000000000" charset="-122"/>
                  <a:ea typeface="EU-B2X" panose="03000509000000000000" charset="-122"/>
                </a:rPr>
                <a:t>C</a:t>
              </a:r>
              <a:r>
                <a:rPr lang="zh-CN" altLang="en-US"/>
                <a:t> 时，</a:t>
              </a:r>
              <a:r>
                <a:rPr lang="zh-CN" altLang="en-US" i="1">
                  <a:latin typeface="ScriptC" panose="00000400000000000000" charset="0"/>
                  <a:ea typeface="Yu Gothic Medium" panose="020B0500000000000000" charset="-128"/>
                  <a:cs typeface="ScriptC" panose="00000400000000000000" charset="0"/>
                  <a:sym typeface="+mn-ea"/>
                </a:rPr>
                <a:t>φ</a:t>
              </a:r>
              <a:r>
                <a:rPr lang="zh-CN" altLang="en-US"/>
                <a:t>= 0 ，即电压与电流同相位，电路呈阻性。</a:t>
              </a:r>
              <a:endParaRPr lang="zh-CN" altLang="en-US"/>
            </a:p>
            <a:p>
              <a:pPr fontAlgn="auto">
                <a:lnSpc>
                  <a:spcPct val="150000"/>
                </a:lnSpc>
              </a:pPr>
              <a:r>
                <a:rPr lang="zh-CN" altLang="en-US"/>
                <a:t>三种情况的相量图如图所示。</a:t>
              </a:r>
              <a:endParaRPr lang="zh-CN" altLang="en-US"/>
            </a:p>
          </p:txBody>
        </p:sp>
        <p:pic>
          <p:nvPicPr>
            <p:cNvPr id="4" name="图片 3"/>
            <p:cNvPicPr>
              <a:picLocks noChangeAspect="1"/>
            </p:cNvPicPr>
            <p:nvPr/>
          </p:nvPicPr>
          <p:blipFill>
            <a:blip r:embed="rId1"/>
            <a:stretch>
              <a:fillRect/>
            </a:stretch>
          </p:blipFill>
          <p:spPr>
            <a:xfrm>
              <a:off x="2810" y="6467"/>
              <a:ext cx="11295" cy="3360"/>
            </a:xfrm>
            <a:prstGeom prst="rect">
              <a:avLst/>
            </a:prstGeom>
          </p:spPr>
        </p:pic>
        <p:pic>
          <p:nvPicPr>
            <p:cNvPr id="6" name="图片 5"/>
            <p:cNvPicPr>
              <a:picLocks noChangeAspect="1"/>
            </p:cNvPicPr>
            <p:nvPr/>
          </p:nvPicPr>
          <p:blipFill>
            <a:blip r:embed="rId2"/>
            <a:stretch>
              <a:fillRect/>
            </a:stretch>
          </p:blipFill>
          <p:spPr>
            <a:xfrm>
              <a:off x="5485" y="3877"/>
              <a:ext cx="2854" cy="703"/>
            </a:xfrm>
            <a:prstGeom prst="rect">
              <a:avLst/>
            </a:prstGeom>
          </p:spPr>
        </p:pic>
      </p:grpSp>
      <p:sp>
        <p:nvSpPr>
          <p:cNvPr id="9" name="矩形 8"/>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54450" y="361950"/>
            <a:ext cx="63119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三、电路参数对电路性质的影响</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文本框 6"/>
          <p:cNvSpPr txBox="1"/>
          <p:nvPr/>
        </p:nvSpPr>
        <p:spPr>
          <a:xfrm>
            <a:off x="1181735" y="1097915"/>
            <a:ext cx="4722495" cy="368300"/>
          </a:xfrm>
          <a:prstGeom prst="rect">
            <a:avLst/>
          </a:prstGeom>
          <a:noFill/>
        </p:spPr>
        <p:txBody>
          <a:bodyPr wrap="square" rtlCol="0">
            <a:spAutoFit/>
            <a:scene3d>
              <a:camera prst="orthographicFront"/>
              <a:lightRig rig="threePt" dir="t"/>
            </a:scene3d>
          </a:bodyPr>
          <a:p>
            <a:pPr algn="l">
              <a:buClrTx/>
              <a:buSzTx/>
              <a:buFontTx/>
            </a:pPr>
            <a:r>
              <a:rPr lang="zh-CN" altLang="en-US">
                <a:solidFill>
                  <a:schemeClr val="accent1"/>
                </a:solidFill>
                <a:effectLst/>
                <a:latin typeface="微软雅黑" panose="020B0503020204020204" charset="-122"/>
                <a:ea typeface="微软雅黑" panose="020B0503020204020204" charset="-122"/>
                <a:cs typeface="微软雅黑" panose="020B0503020204020204" charset="-122"/>
              </a:rPr>
              <a:t>（二）</a:t>
            </a:r>
            <a:r>
              <a:rPr lang="zh-CN" altLang="en-US">
                <a:solidFill>
                  <a:schemeClr val="accent1"/>
                </a:solidFill>
                <a:effectLst/>
                <a:latin typeface="EU-B2X" panose="03000509000000000000" charset="-122"/>
                <a:ea typeface="EU-B2X" panose="03000509000000000000" charset="-122"/>
                <a:cs typeface="微软雅黑" panose="020B0503020204020204" charset="-122"/>
              </a:rPr>
              <a:t>RLC </a:t>
            </a:r>
            <a:r>
              <a:rPr lang="zh-CN" altLang="en-US">
                <a:solidFill>
                  <a:schemeClr val="accent1"/>
                </a:solidFill>
                <a:effectLst/>
                <a:latin typeface="微软雅黑" panose="020B0503020204020204" charset="-122"/>
                <a:ea typeface="微软雅黑" panose="020B0503020204020204" charset="-122"/>
                <a:cs typeface="微软雅黑" panose="020B0503020204020204" charset="-122"/>
              </a:rPr>
              <a:t>并联电路参数对电路性质的影响</a:t>
            </a:r>
            <a:endParaRPr lang="zh-CN" altLang="en-US">
              <a:solidFill>
                <a:schemeClr val="accent1"/>
              </a:solidFill>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343025" y="1466215"/>
            <a:ext cx="8906510" cy="2168525"/>
          </a:xfrm>
          <a:prstGeom prst="rect">
            <a:avLst/>
          </a:prstGeom>
          <a:noFill/>
        </p:spPr>
        <p:txBody>
          <a:bodyPr wrap="square" rtlCol="0">
            <a:spAutoFit/>
          </a:bodyPr>
          <a:p>
            <a:pPr algn="just" fontAlgn="auto">
              <a:lnSpc>
                <a:spcPct val="150000"/>
              </a:lnSpc>
            </a:pPr>
            <a:r>
              <a:rPr lang="zh-CN" altLang="en-US">
                <a:latin typeface="方正宋三简体" panose="03000509000000000000" charset="-122"/>
                <a:ea typeface="方正宋三简体" panose="03000509000000000000" charset="-122"/>
                <a:cs typeface="方正宋三简体" panose="03000509000000000000" charset="-122"/>
              </a:rPr>
              <a:t>根据电路参数可得出 </a:t>
            </a:r>
            <a:r>
              <a:rPr lang="zh-CN" altLang="en-US">
                <a:latin typeface="EU-B2X" panose="03000509000000000000" charset="-122"/>
                <a:ea typeface="EU-B2X" panose="03000509000000000000" charset="-122"/>
                <a:cs typeface="方正宋三简体" panose="03000509000000000000" charset="-122"/>
              </a:rPr>
              <a:t>RLC</a:t>
            </a:r>
            <a:r>
              <a:rPr lang="zh-CN" altLang="en-US">
                <a:latin typeface="方正宋三简体" panose="03000509000000000000" charset="-122"/>
                <a:ea typeface="方正宋三简体" panose="03000509000000000000" charset="-122"/>
                <a:cs typeface="方正宋三简体" panose="03000509000000000000" charset="-122"/>
              </a:rPr>
              <a:t> 并联电路的性质：</a:t>
            </a:r>
            <a:endParaRPr lang="zh-CN" altLang="en-US">
              <a:latin typeface="方正宋三简体" panose="03000509000000000000" charset="-122"/>
              <a:ea typeface="方正宋三简体" panose="03000509000000000000" charset="-122"/>
              <a:cs typeface="方正宋三简体" panose="03000509000000000000" charset="-122"/>
            </a:endParaRPr>
          </a:p>
          <a:p>
            <a:pPr algn="just" fontAlgn="auto">
              <a:lnSpc>
                <a:spcPct val="150000"/>
              </a:lnSpc>
            </a:pPr>
            <a:r>
              <a:rPr lang="zh-CN" altLang="en-US">
                <a:latin typeface="方正宋三简体" panose="03000509000000000000" charset="-122"/>
                <a:ea typeface="方正宋三简体" panose="03000509000000000000" charset="-122"/>
                <a:cs typeface="方正宋三简体" panose="03000509000000000000" charset="-122"/>
              </a:rPr>
              <a:t>（1）当 </a:t>
            </a:r>
            <a:r>
              <a:rPr lang="zh-CN" altLang="en-US">
                <a:latin typeface="EU-B2X" panose="03000509000000000000" charset="-122"/>
                <a:ea typeface="EU-B2X" panose="03000509000000000000" charset="-122"/>
                <a:cs typeface="方正宋三简体" panose="03000509000000000000" charset="-122"/>
              </a:rPr>
              <a:t>B</a:t>
            </a:r>
            <a:r>
              <a:rPr lang="en-US" altLang="zh-CN" baseline="-25000">
                <a:latin typeface="EU-B2X" panose="03000509000000000000" charset="-122"/>
                <a:ea typeface="EU-B2X" panose="03000509000000000000" charset="-122"/>
                <a:cs typeface="方正宋三简体" panose="03000509000000000000" charset="-122"/>
              </a:rPr>
              <a:t>C </a:t>
            </a:r>
            <a:r>
              <a:rPr lang="zh-CN" altLang="en-US">
                <a:latin typeface="方正宋三简体" panose="03000509000000000000" charset="-122"/>
                <a:ea typeface="方正宋三简体" panose="03000509000000000000" charset="-122"/>
                <a:cs typeface="方正宋三简体" panose="03000509000000000000" charset="-122"/>
              </a:rPr>
              <a:t>&gt;</a:t>
            </a:r>
            <a:r>
              <a:rPr lang="en-US" altLang="zh-CN">
                <a:latin typeface="方正宋三简体" panose="03000509000000000000" charset="-122"/>
                <a:ea typeface="方正宋三简体" panose="03000509000000000000" charset="-122"/>
                <a:cs typeface="方正宋三简体" panose="03000509000000000000" charset="-122"/>
              </a:rPr>
              <a:t> </a:t>
            </a:r>
            <a:r>
              <a:rPr lang="zh-CN" altLang="en-US">
                <a:latin typeface="EU-B2X" panose="03000509000000000000" charset="-122"/>
                <a:ea typeface="EU-B2X" panose="03000509000000000000" charset="-122"/>
                <a:cs typeface="方正宋三简体" panose="03000509000000000000" charset="-122"/>
              </a:rPr>
              <a:t>B</a:t>
            </a:r>
            <a:r>
              <a:rPr lang="zh-CN" altLang="en-US" baseline="-25000">
                <a:latin typeface="EU-B2X" panose="03000509000000000000" charset="-122"/>
                <a:ea typeface="EU-B2X" panose="03000509000000000000" charset="-122"/>
                <a:cs typeface="方正宋三简体" panose="03000509000000000000" charset="-122"/>
              </a:rPr>
              <a:t>L</a:t>
            </a:r>
            <a:r>
              <a:rPr lang="zh-CN" altLang="en-US">
                <a:latin typeface="EU-B2X" panose="03000509000000000000" charset="-122"/>
                <a:ea typeface="EU-B2X" panose="03000509000000000000" charset="-122"/>
                <a:cs typeface="方正宋三简体" panose="03000509000000000000" charset="-122"/>
              </a:rPr>
              <a:t> </a:t>
            </a:r>
            <a:r>
              <a:rPr lang="zh-CN" altLang="en-US">
                <a:latin typeface="方正宋三简体" panose="03000509000000000000" charset="-122"/>
                <a:ea typeface="方正宋三简体" panose="03000509000000000000" charset="-122"/>
                <a:cs typeface="方正宋三简体" panose="03000509000000000000" charset="-122"/>
              </a:rPr>
              <a:t>时， </a:t>
            </a:r>
            <a:r>
              <a:rPr lang="zh-CN" altLang="en-US">
                <a:latin typeface="Yu Gothic Medium" panose="020B0500000000000000" charset="-128"/>
                <a:ea typeface="方正宋三简体" panose="03000509000000000000" charset="-122"/>
                <a:cs typeface="Yu Gothic Medium" panose="020B0500000000000000" charset="-128"/>
              </a:rPr>
              <a:t>ϕ</a:t>
            </a:r>
            <a:r>
              <a:rPr lang="zh-CN" altLang="en-US">
                <a:latin typeface="方正宋三简体" panose="03000509000000000000" charset="-122"/>
                <a:ea typeface="方正宋三简体" panose="03000509000000000000" charset="-122"/>
                <a:cs typeface="方正宋三简体" panose="03000509000000000000" charset="-122"/>
              </a:rPr>
              <a:t>′&gt; 0，电流超前电压 </a:t>
            </a:r>
            <a:r>
              <a:rPr lang="zh-CN" altLang="en-US">
                <a:latin typeface="Yu Gothic Medium" panose="020B0500000000000000" charset="-128"/>
                <a:ea typeface="方正宋三简体" panose="03000509000000000000" charset="-122"/>
                <a:cs typeface="Yu Gothic Medium" panose="020B0500000000000000" charset="-128"/>
              </a:rPr>
              <a:t>ϕ</a:t>
            </a:r>
            <a:r>
              <a:rPr lang="zh-CN" altLang="en-US">
                <a:latin typeface="方正宋三简体" panose="03000509000000000000" charset="-122"/>
                <a:ea typeface="方正宋三简体" panose="03000509000000000000" charset="-122"/>
                <a:cs typeface="方正宋三简体" panose="03000509000000000000" charset="-122"/>
              </a:rPr>
              <a:t>′ 角，电路呈容性；</a:t>
            </a:r>
            <a:endParaRPr lang="zh-CN" altLang="en-US">
              <a:latin typeface="方正宋三简体" panose="03000509000000000000" charset="-122"/>
              <a:ea typeface="方正宋三简体" panose="03000509000000000000" charset="-122"/>
              <a:cs typeface="方正宋三简体" panose="03000509000000000000" charset="-122"/>
            </a:endParaRPr>
          </a:p>
          <a:p>
            <a:pPr algn="just" fontAlgn="auto">
              <a:lnSpc>
                <a:spcPct val="150000"/>
              </a:lnSpc>
            </a:pPr>
            <a:r>
              <a:rPr lang="zh-CN" altLang="en-US">
                <a:latin typeface="方正宋三简体" panose="03000509000000000000" charset="-122"/>
                <a:ea typeface="方正宋三简体" panose="03000509000000000000" charset="-122"/>
                <a:cs typeface="方正宋三简体" panose="03000509000000000000" charset="-122"/>
              </a:rPr>
              <a:t>（2）当 </a:t>
            </a:r>
            <a:r>
              <a:rPr lang="zh-CN" altLang="en-US">
                <a:latin typeface="EU-B2X" panose="03000509000000000000" charset="-122"/>
                <a:ea typeface="EU-B2X" panose="03000509000000000000" charset="-122"/>
                <a:cs typeface="方正宋三简体" panose="03000509000000000000" charset="-122"/>
              </a:rPr>
              <a:t>B</a:t>
            </a:r>
            <a:r>
              <a:rPr lang="en-US" altLang="zh-CN" baseline="-25000">
                <a:latin typeface="EU-B2X" panose="03000509000000000000" charset="-122"/>
                <a:ea typeface="EU-B2X" panose="03000509000000000000" charset="-122"/>
                <a:cs typeface="方正宋三简体" panose="03000509000000000000" charset="-122"/>
              </a:rPr>
              <a:t>C </a:t>
            </a:r>
            <a:r>
              <a:rPr lang="zh-CN" altLang="en-US">
                <a:latin typeface="方正宋三简体" panose="03000509000000000000" charset="-122"/>
                <a:ea typeface="方正宋三简体" panose="03000509000000000000" charset="-122"/>
                <a:cs typeface="方正宋三简体" panose="03000509000000000000" charset="-122"/>
              </a:rPr>
              <a:t>&lt;</a:t>
            </a:r>
            <a:r>
              <a:rPr lang="en-US" altLang="zh-CN">
                <a:latin typeface="方正宋三简体" panose="03000509000000000000" charset="-122"/>
                <a:ea typeface="方正宋三简体" panose="03000509000000000000" charset="-122"/>
                <a:cs typeface="方正宋三简体" panose="03000509000000000000" charset="-122"/>
              </a:rPr>
              <a:t> </a:t>
            </a:r>
            <a:r>
              <a:rPr lang="en-US" altLang="zh-CN">
                <a:latin typeface="EU-B2X" panose="03000509000000000000" charset="-122"/>
                <a:ea typeface="EU-B2X" panose="03000509000000000000" charset="-122"/>
                <a:cs typeface="方正宋三简体" panose="03000509000000000000" charset="-122"/>
              </a:rPr>
              <a:t>B</a:t>
            </a:r>
            <a:r>
              <a:rPr lang="en-US" altLang="zh-CN" baseline="-25000">
                <a:latin typeface="EU-B2X" panose="03000509000000000000" charset="-122"/>
                <a:ea typeface="EU-B2X" panose="03000509000000000000" charset="-122"/>
                <a:cs typeface="方正宋三简体" panose="03000509000000000000" charset="-122"/>
              </a:rPr>
              <a:t>L</a:t>
            </a:r>
            <a:r>
              <a:rPr lang="zh-CN" altLang="en-US">
                <a:latin typeface="方正宋三简体" panose="03000509000000000000" charset="-122"/>
                <a:ea typeface="方正宋三简体" panose="03000509000000000000" charset="-122"/>
                <a:cs typeface="方正宋三简体" panose="03000509000000000000" charset="-122"/>
              </a:rPr>
              <a:t> 时， </a:t>
            </a:r>
            <a:r>
              <a:rPr lang="zh-CN" altLang="en-US">
                <a:latin typeface="Yu Gothic Medium" panose="020B0500000000000000" charset="-128"/>
                <a:ea typeface="方正宋三简体" panose="03000509000000000000" charset="-122"/>
                <a:cs typeface="Yu Gothic Medium" panose="020B0500000000000000" charset="-128"/>
              </a:rPr>
              <a:t>ϕ</a:t>
            </a:r>
            <a:r>
              <a:rPr lang="zh-CN" altLang="en-US">
                <a:latin typeface="方正宋三简体" panose="03000509000000000000" charset="-122"/>
                <a:ea typeface="方正宋三简体" panose="03000509000000000000" charset="-122"/>
                <a:cs typeface="方正宋三简体" panose="03000509000000000000" charset="-122"/>
              </a:rPr>
              <a:t>′&lt; 0 ，电流滞后电压 </a:t>
            </a:r>
            <a:r>
              <a:rPr lang="zh-CN" altLang="en-US">
                <a:latin typeface="Yu Gothic Medium" panose="020B0500000000000000" charset="-128"/>
                <a:ea typeface="方正宋三简体" panose="03000509000000000000" charset="-122"/>
                <a:cs typeface="Yu Gothic Medium" panose="020B0500000000000000" charset="-128"/>
              </a:rPr>
              <a:t>ϕ</a:t>
            </a:r>
            <a:r>
              <a:rPr lang="zh-CN" altLang="en-US">
                <a:latin typeface="方正宋三简体" panose="03000509000000000000" charset="-122"/>
                <a:ea typeface="方正宋三简体" panose="03000509000000000000" charset="-122"/>
                <a:cs typeface="方正宋三简体" panose="03000509000000000000" charset="-122"/>
              </a:rPr>
              <a:t>′ 角，电路呈感性；</a:t>
            </a:r>
            <a:endParaRPr lang="zh-CN" altLang="en-US">
              <a:latin typeface="方正宋三简体" panose="03000509000000000000" charset="-122"/>
              <a:ea typeface="方正宋三简体" panose="03000509000000000000" charset="-122"/>
              <a:cs typeface="方正宋三简体" panose="03000509000000000000" charset="-122"/>
            </a:endParaRPr>
          </a:p>
          <a:p>
            <a:pPr algn="just" fontAlgn="auto">
              <a:lnSpc>
                <a:spcPct val="150000"/>
              </a:lnSpc>
            </a:pPr>
            <a:r>
              <a:rPr lang="zh-CN" altLang="en-US">
                <a:latin typeface="方正宋三简体" panose="03000509000000000000" charset="-122"/>
                <a:ea typeface="方正宋三简体" panose="03000509000000000000" charset="-122"/>
                <a:cs typeface="方正宋三简体" panose="03000509000000000000" charset="-122"/>
              </a:rPr>
              <a:t>（3）当 </a:t>
            </a:r>
            <a:r>
              <a:rPr lang="zh-CN" altLang="en-US">
                <a:latin typeface="EU-B2X" panose="03000509000000000000" charset="-122"/>
                <a:ea typeface="EU-B2X" panose="03000509000000000000" charset="-122"/>
                <a:cs typeface="方正宋三简体" panose="03000509000000000000" charset="-122"/>
              </a:rPr>
              <a:t>B</a:t>
            </a:r>
            <a:r>
              <a:rPr lang="en-US" altLang="zh-CN" baseline="-25000">
                <a:latin typeface="EU-B2X" panose="03000509000000000000" charset="-122"/>
                <a:ea typeface="EU-B2X" panose="03000509000000000000" charset="-122"/>
                <a:cs typeface="方正宋三简体" panose="03000509000000000000" charset="-122"/>
              </a:rPr>
              <a:t>C </a:t>
            </a:r>
            <a:r>
              <a:rPr lang="zh-CN" altLang="en-US">
                <a:latin typeface="方正宋三简体" panose="03000509000000000000" charset="-122"/>
                <a:ea typeface="方正宋三简体" panose="03000509000000000000" charset="-122"/>
                <a:cs typeface="方正宋三简体" panose="03000509000000000000" charset="-122"/>
              </a:rPr>
              <a:t>=</a:t>
            </a:r>
            <a:r>
              <a:rPr lang="en-US" altLang="zh-CN">
                <a:latin typeface="方正宋三简体" panose="03000509000000000000" charset="-122"/>
                <a:ea typeface="方正宋三简体" panose="03000509000000000000" charset="-122"/>
                <a:cs typeface="方正宋三简体" panose="03000509000000000000" charset="-122"/>
              </a:rPr>
              <a:t> </a:t>
            </a:r>
            <a:r>
              <a:rPr lang="en-US" altLang="zh-CN">
                <a:latin typeface="EU-B2X" panose="03000509000000000000" charset="-122"/>
                <a:ea typeface="EU-B2X" panose="03000509000000000000" charset="-122"/>
                <a:cs typeface="方正宋三简体" panose="03000509000000000000" charset="-122"/>
              </a:rPr>
              <a:t>B</a:t>
            </a:r>
            <a:r>
              <a:rPr lang="en-US" altLang="zh-CN" baseline="-25000">
                <a:latin typeface="EU-B2X" panose="03000509000000000000" charset="-122"/>
                <a:ea typeface="EU-B2X" panose="03000509000000000000" charset="-122"/>
                <a:cs typeface="方正宋三简体" panose="03000509000000000000" charset="-122"/>
              </a:rPr>
              <a:t>L</a:t>
            </a:r>
            <a:r>
              <a:rPr lang="zh-CN" altLang="en-US">
                <a:latin typeface="方正宋三简体" panose="03000509000000000000" charset="-122"/>
                <a:ea typeface="方正宋三简体" panose="03000509000000000000" charset="-122"/>
                <a:cs typeface="方正宋三简体" panose="03000509000000000000" charset="-122"/>
              </a:rPr>
              <a:t> 时， </a:t>
            </a:r>
            <a:r>
              <a:rPr lang="zh-CN" altLang="en-US">
                <a:latin typeface="Yu Gothic Medium" panose="020B0500000000000000" charset="-128"/>
                <a:ea typeface="方正宋三简体" panose="03000509000000000000" charset="-122"/>
                <a:cs typeface="Yu Gothic Medium" panose="020B0500000000000000" charset="-128"/>
              </a:rPr>
              <a:t>ϕ</a:t>
            </a:r>
            <a:r>
              <a:rPr lang="zh-CN" altLang="en-US">
                <a:latin typeface="方正宋三简体" panose="03000509000000000000" charset="-122"/>
                <a:ea typeface="方正宋三简体" panose="03000509000000000000" charset="-122"/>
                <a:cs typeface="方正宋三简体" panose="03000509000000000000" charset="-122"/>
              </a:rPr>
              <a:t> = 0 ，电流与电压同相位，电路呈阻性。</a:t>
            </a:r>
            <a:endParaRPr lang="zh-CN" altLang="en-US">
              <a:latin typeface="方正宋三简体" panose="03000509000000000000" charset="-122"/>
              <a:ea typeface="方正宋三简体" panose="03000509000000000000" charset="-122"/>
              <a:cs typeface="方正宋三简体" panose="03000509000000000000" charset="-122"/>
            </a:endParaRPr>
          </a:p>
          <a:p>
            <a:pPr algn="just" fontAlgn="auto">
              <a:lnSpc>
                <a:spcPct val="150000"/>
              </a:lnSpc>
            </a:pPr>
            <a:r>
              <a:rPr lang="zh-CN" altLang="en-US">
                <a:latin typeface="方正宋三简体" panose="03000509000000000000" charset="-122"/>
                <a:ea typeface="方正宋三简体" panose="03000509000000000000" charset="-122"/>
                <a:cs typeface="方正宋三简体" panose="03000509000000000000" charset="-122"/>
              </a:rPr>
              <a:t>三种情况的相量图如图 2.3.7 所示。</a:t>
            </a:r>
            <a:endParaRPr lang="zh-CN" altLang="en-US">
              <a:latin typeface="方正宋三简体" panose="03000509000000000000" charset="-122"/>
              <a:ea typeface="方正宋三简体" panose="03000509000000000000" charset="-122"/>
              <a:cs typeface="方正宋三简体" panose="03000509000000000000" charset="-122"/>
            </a:endParaRPr>
          </a:p>
        </p:txBody>
      </p:sp>
      <p:pic>
        <p:nvPicPr>
          <p:cNvPr id="5" name="图片 4"/>
          <p:cNvPicPr>
            <a:picLocks noChangeAspect="1"/>
          </p:cNvPicPr>
          <p:nvPr/>
        </p:nvPicPr>
        <p:blipFill>
          <a:blip r:embed="rId1"/>
          <a:stretch>
            <a:fillRect/>
          </a:stretch>
        </p:blipFill>
        <p:spPr>
          <a:xfrm>
            <a:off x="2692400" y="4355465"/>
            <a:ext cx="5813425" cy="2110740"/>
          </a:xfrm>
          <a:prstGeom prst="rect">
            <a:avLst/>
          </a:prstGeom>
        </p:spPr>
      </p:pic>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54450" y="361950"/>
            <a:ext cx="63119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四、正弦交流电路的分析方法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7" name="文本框 6"/>
          <p:cNvSpPr txBox="1"/>
          <p:nvPr/>
        </p:nvSpPr>
        <p:spPr>
          <a:xfrm>
            <a:off x="838200" y="1250315"/>
            <a:ext cx="4722495" cy="368300"/>
          </a:xfrm>
          <a:prstGeom prst="rect">
            <a:avLst/>
          </a:prstGeom>
          <a:noFill/>
        </p:spPr>
        <p:txBody>
          <a:bodyPr wrap="square" rtlCol="0">
            <a:spAutoFit/>
            <a:scene3d>
              <a:camera prst="orthographicFront"/>
              <a:lightRig rig="threePt" dir="t"/>
            </a:scene3d>
          </a:bodyPr>
          <a:p>
            <a:pPr algn="l">
              <a:buClrTx/>
              <a:buSzTx/>
              <a:buFontTx/>
            </a:pPr>
            <a:r>
              <a:rPr lang="zh-CN" altLang="en-US">
                <a:solidFill>
                  <a:schemeClr val="accent1"/>
                </a:solidFill>
                <a:effectLst/>
                <a:cs typeface="微软雅黑" panose="020B0503020204020204" charset="-122"/>
              </a:rPr>
              <a:t>（一）矢量图分析法</a:t>
            </a:r>
            <a:endParaRPr lang="zh-CN" altLang="en-US">
              <a:solidFill>
                <a:schemeClr val="accent1"/>
              </a:solidFill>
              <a:effectLst/>
              <a:cs typeface="微软雅黑" panose="020B0503020204020204" charset="-122"/>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999490" y="1618615"/>
            <a:ext cx="10255250" cy="4715510"/>
            <a:chOff x="1574" y="2549"/>
            <a:chExt cx="16150" cy="7426"/>
          </a:xfrm>
        </p:grpSpPr>
        <p:sp>
          <p:nvSpPr>
            <p:cNvPr id="3" name="文本框 2"/>
            <p:cNvSpPr txBox="1"/>
            <p:nvPr/>
          </p:nvSpPr>
          <p:spPr>
            <a:xfrm>
              <a:off x="1574" y="2549"/>
              <a:ext cx="16151" cy="6033"/>
            </a:xfrm>
            <a:prstGeom prst="rect">
              <a:avLst/>
            </a:prstGeom>
            <a:noFill/>
          </p:spPr>
          <p:txBody>
            <a:bodyPr wrap="square" rtlCol="0">
              <a:spAutoFit/>
            </a:bodyPr>
            <a:p>
              <a:pPr algn="just" fontAlgn="auto">
                <a:lnSpc>
                  <a:spcPct val="150000"/>
                </a:lnSpc>
              </a:pPr>
              <a:r>
                <a:rPr lang="zh-CN" altLang="en-US">
                  <a:cs typeface="方正宋三简体" panose="03000509000000000000" charset="-122"/>
                </a:rPr>
                <a:t>矢量图表示几个同频率正弦量的矢量组合。在正弦交流电路中，同频率的各正弦量均可在矢量图中画出其对应的旋转矢量。矢量图分析法就是利用矢量图分析同类正弦量相互间相位关系，求解正弦量相互叠加的结果。</a:t>
              </a:r>
              <a:endParaRPr lang="zh-CN" altLang="en-US">
                <a:cs typeface="方正宋三简体" panose="03000509000000000000" charset="-122"/>
              </a:endParaRPr>
            </a:p>
            <a:p>
              <a:pPr algn="just" fontAlgn="auto">
                <a:lnSpc>
                  <a:spcPct val="150000"/>
                </a:lnSpc>
              </a:pPr>
              <a:r>
                <a:rPr lang="zh-CN" altLang="en-US">
                  <a:cs typeface="方正宋三简体" panose="03000509000000000000" charset="-122"/>
                </a:rPr>
                <a:t>设有两个正弦交流电压</a:t>
              </a:r>
              <a:r>
                <a:rPr lang="en-US" altLang="zh-CN">
                  <a:cs typeface="方正宋三简体" panose="03000509000000000000" charset="-122"/>
                </a:rPr>
                <a:t>                                      </a:t>
              </a:r>
              <a:r>
                <a:rPr lang="zh-CN" altLang="en-US">
                  <a:cs typeface="方正宋三简体" panose="03000509000000000000" charset="-122"/>
                </a:rPr>
                <a:t>，用矢量图分析法求两个电压相加和相减的结果，具体方法如下。</a:t>
              </a:r>
              <a:endParaRPr lang="zh-CN" altLang="en-US">
                <a:cs typeface="方正宋三简体" panose="03000509000000000000" charset="-122"/>
              </a:endParaRPr>
            </a:p>
            <a:p>
              <a:pPr algn="just" fontAlgn="auto">
                <a:lnSpc>
                  <a:spcPct val="150000"/>
                </a:lnSpc>
              </a:pPr>
              <a:r>
                <a:rPr lang="zh-CN" altLang="en-US">
                  <a:cs typeface="方正宋三简体" panose="03000509000000000000" charset="-122"/>
                </a:rPr>
                <a:t>如图 2.3.14 所示，先在直角坐标系中画出两个已知正弦量的旋转矢</a:t>
              </a:r>
              <a:r>
                <a:rPr lang="en-US" altLang="zh-CN">
                  <a:cs typeface="方正宋三简体" panose="03000509000000000000" charset="-122"/>
                </a:rPr>
                <a:t>     </a:t>
              </a:r>
              <a:r>
                <a:rPr lang="zh-CN" altLang="en-US">
                  <a:cs typeface="方正宋三简体" panose="03000509000000000000" charset="-122"/>
                </a:rPr>
                <a:t>、，</a:t>
              </a:r>
              <a:r>
                <a:rPr lang="en-US" altLang="zh-CN">
                  <a:cs typeface="方正宋三简体" panose="03000509000000000000" charset="-122"/>
                </a:rPr>
                <a:t>       </a:t>
              </a:r>
              <a:r>
                <a:rPr lang="zh-CN" altLang="en-US">
                  <a:cs typeface="方正宋三简体" panose="03000509000000000000" charset="-122"/>
                </a:rPr>
                <a:t>，它们的初相位分别为</a:t>
              </a:r>
              <a:r>
                <a:rPr lang="en-US" altLang="zh-CN">
                  <a:cs typeface="方正宋三简体" panose="03000509000000000000" charset="-122"/>
                </a:rPr>
                <a:t>                    </a:t>
              </a:r>
              <a:r>
                <a:rPr lang="zh-CN" altLang="en-US">
                  <a:cs typeface="方正宋三简体" panose="03000509000000000000" charset="-122"/>
                </a:rPr>
                <a:t>。</a:t>
              </a:r>
              <a:endParaRPr lang="zh-CN" altLang="en-US">
                <a:cs typeface="方正宋三简体" panose="03000509000000000000" charset="-122"/>
              </a:endParaRPr>
            </a:p>
            <a:p>
              <a:pPr algn="just" fontAlgn="auto">
                <a:lnSpc>
                  <a:spcPct val="150000"/>
                </a:lnSpc>
              </a:pPr>
              <a:r>
                <a:rPr lang="zh-CN" altLang="en-US">
                  <a:cs typeface="方正宋三简体" panose="03000509000000000000" charset="-122"/>
                </a:rPr>
                <a:t>若求两正弦交流电压之和，可以证明两正弦量相加结果仍为一个同频率的正弦量，其合成正弦量的瞬时值等于它们的瞬时值的代数和，最大值（或有效值）等于它们最大值（或有效值）的矢量和。即</a:t>
              </a:r>
              <a:endParaRPr lang="zh-CN" altLang="en-US">
                <a:cs typeface="方正宋三简体" panose="03000509000000000000" charset="-122"/>
              </a:endParaRPr>
            </a:p>
          </p:txBody>
        </p:sp>
        <p:pic>
          <p:nvPicPr>
            <p:cNvPr id="2" name="图片 1"/>
            <p:cNvPicPr>
              <a:picLocks noChangeAspect="1"/>
            </p:cNvPicPr>
            <p:nvPr/>
          </p:nvPicPr>
          <p:blipFill>
            <a:blip r:embed="rId1"/>
            <a:stretch>
              <a:fillRect/>
            </a:stretch>
          </p:blipFill>
          <p:spPr>
            <a:xfrm>
              <a:off x="5339" y="4657"/>
              <a:ext cx="6780" cy="495"/>
            </a:xfrm>
            <a:prstGeom prst="rect">
              <a:avLst/>
            </a:prstGeom>
          </p:spPr>
        </p:pic>
        <p:pic>
          <p:nvPicPr>
            <p:cNvPr id="8" name="图片 7"/>
            <p:cNvPicPr>
              <a:picLocks noChangeAspect="1"/>
            </p:cNvPicPr>
            <p:nvPr/>
          </p:nvPicPr>
          <p:blipFill>
            <a:blip r:embed="rId2"/>
            <a:stretch>
              <a:fillRect/>
            </a:stretch>
          </p:blipFill>
          <p:spPr>
            <a:xfrm>
              <a:off x="12518" y="5860"/>
              <a:ext cx="1200" cy="585"/>
            </a:xfrm>
            <a:prstGeom prst="rect">
              <a:avLst/>
            </a:prstGeom>
          </p:spPr>
        </p:pic>
        <p:pic>
          <p:nvPicPr>
            <p:cNvPr id="9" name="图片 8"/>
            <p:cNvPicPr>
              <a:picLocks noChangeAspect="1"/>
            </p:cNvPicPr>
            <p:nvPr/>
          </p:nvPicPr>
          <p:blipFill>
            <a:blip r:embed="rId3"/>
            <a:stretch>
              <a:fillRect/>
            </a:stretch>
          </p:blipFill>
          <p:spPr>
            <a:xfrm>
              <a:off x="13998" y="6040"/>
              <a:ext cx="1290" cy="405"/>
            </a:xfrm>
            <a:prstGeom prst="rect">
              <a:avLst/>
            </a:prstGeom>
          </p:spPr>
        </p:pic>
        <p:pic>
          <p:nvPicPr>
            <p:cNvPr id="10" name="图片 9"/>
            <p:cNvPicPr>
              <a:picLocks noChangeAspect="1"/>
            </p:cNvPicPr>
            <p:nvPr/>
          </p:nvPicPr>
          <p:blipFill>
            <a:blip r:embed="rId4"/>
            <a:stretch>
              <a:fillRect/>
            </a:stretch>
          </p:blipFill>
          <p:spPr>
            <a:xfrm>
              <a:off x="3120" y="6746"/>
              <a:ext cx="3585" cy="345"/>
            </a:xfrm>
            <a:prstGeom prst="rect">
              <a:avLst/>
            </a:prstGeom>
          </p:spPr>
        </p:pic>
        <p:pic>
          <p:nvPicPr>
            <p:cNvPr id="11" name="图片 10"/>
            <p:cNvPicPr>
              <a:picLocks noChangeAspect="1"/>
            </p:cNvPicPr>
            <p:nvPr/>
          </p:nvPicPr>
          <p:blipFill>
            <a:blip r:embed="rId5"/>
            <a:stretch>
              <a:fillRect/>
            </a:stretch>
          </p:blipFill>
          <p:spPr>
            <a:xfrm>
              <a:off x="5339" y="8685"/>
              <a:ext cx="4275" cy="1290"/>
            </a:xfrm>
            <a:prstGeom prst="rect">
              <a:avLst/>
            </a:prstGeom>
          </p:spPr>
        </p:pic>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54450" y="361950"/>
            <a:ext cx="63119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四、正弦交流电路的分析方法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5" name="组合 14"/>
          <p:cNvGrpSpPr/>
          <p:nvPr/>
        </p:nvGrpSpPr>
        <p:grpSpPr>
          <a:xfrm>
            <a:off x="951230" y="1260475"/>
            <a:ext cx="10255250" cy="4656455"/>
            <a:chOff x="1511" y="1852"/>
            <a:chExt cx="16150" cy="7333"/>
          </a:xfrm>
        </p:grpSpPr>
        <p:sp>
          <p:nvSpPr>
            <p:cNvPr id="3" name="文本框 2"/>
            <p:cNvSpPr txBox="1"/>
            <p:nvPr/>
          </p:nvSpPr>
          <p:spPr>
            <a:xfrm>
              <a:off x="1511" y="1852"/>
              <a:ext cx="16151" cy="3415"/>
            </a:xfrm>
            <a:prstGeom prst="rect">
              <a:avLst/>
            </a:prstGeom>
            <a:noFill/>
          </p:spPr>
          <p:txBody>
            <a:bodyPr wrap="square" rtlCol="0">
              <a:spAutoFit/>
            </a:bodyPr>
            <a:p>
              <a:pPr algn="just" fontAlgn="auto">
                <a:lnSpc>
                  <a:spcPct val="150000"/>
                </a:lnSpc>
              </a:pPr>
              <a:r>
                <a:rPr lang="zh-CN" altLang="en-US">
                  <a:cs typeface="方正宋三简体" panose="03000509000000000000" charset="-122"/>
                </a:rPr>
                <a:t>故可用矢量求和的办法，以</a:t>
              </a:r>
              <a:r>
                <a:rPr lang="zh-CN" altLang="en-US">
                  <a:latin typeface="EU-B2X" panose="03000509000000000000" charset="-122"/>
                  <a:ea typeface="EU-B2X" panose="03000509000000000000" charset="-122"/>
                  <a:cs typeface="方正宋三简体" panose="03000509000000000000" charset="-122"/>
                </a:rPr>
                <a:t>OA</a:t>
              </a:r>
              <a:r>
                <a:rPr lang="zh-CN" altLang="en-US">
                  <a:cs typeface="方正宋三简体" panose="03000509000000000000" charset="-122"/>
                </a:rPr>
                <a:t>、</a:t>
              </a:r>
              <a:r>
                <a:rPr lang="zh-CN" altLang="en-US">
                  <a:latin typeface="EU-B2X" panose="03000509000000000000" charset="-122"/>
                  <a:ea typeface="EU-B2X" panose="03000509000000000000" charset="-122"/>
                  <a:cs typeface="方正宋三简体" panose="03000509000000000000" charset="-122"/>
                </a:rPr>
                <a:t>OB</a:t>
              </a:r>
              <a:r>
                <a:rPr lang="zh-CN" altLang="en-US">
                  <a:cs typeface="方正宋三简体" panose="03000509000000000000" charset="-122"/>
                </a:rPr>
                <a:t>为邻边作一平行四边形 </a:t>
              </a:r>
              <a:r>
                <a:rPr lang="zh-CN" altLang="en-US">
                  <a:latin typeface="EU-B2X" panose="03000509000000000000" charset="-122"/>
                  <a:ea typeface="EU-B2X" panose="03000509000000000000" charset="-122"/>
                  <a:cs typeface="方正宋三简体" panose="03000509000000000000" charset="-122"/>
                </a:rPr>
                <a:t>OACB</a:t>
              </a:r>
              <a:r>
                <a:rPr lang="zh-CN" altLang="en-US">
                  <a:cs typeface="方正宋三简体" panose="03000509000000000000" charset="-122"/>
                </a:rPr>
                <a:t>，则它的对角线</a:t>
              </a:r>
              <a:r>
                <a:rPr lang="zh-CN" altLang="en-US">
                  <a:latin typeface="EU-B2X" panose="03000509000000000000" charset="-122"/>
                  <a:ea typeface="EU-B2X" panose="03000509000000000000" charset="-122"/>
                  <a:cs typeface="方正宋三简体" panose="03000509000000000000" charset="-122"/>
                </a:rPr>
                <a:t>OC</a:t>
              </a:r>
              <a:r>
                <a:rPr lang="zh-CN" altLang="en-US">
                  <a:cs typeface="方正宋三简体" panose="03000509000000000000" charset="-122"/>
                </a:rPr>
                <a:t>就是合成电压的旋转矢量</a:t>
              </a:r>
              <a:r>
                <a:rPr lang="en-US" altLang="zh-CN">
                  <a:cs typeface="方正宋三简体" panose="03000509000000000000" charset="-122"/>
                </a:rPr>
                <a:t> </a:t>
              </a:r>
              <a:r>
                <a:rPr lang="zh-CN" altLang="en-US">
                  <a:cs typeface="方正宋三简体" panose="03000509000000000000" charset="-122"/>
                </a:rPr>
                <a:t> ，其长度等于</a:t>
              </a:r>
              <a:r>
                <a:rPr lang="zh-CN" altLang="en-US">
                  <a:latin typeface="EU-B2X" panose="03000509000000000000" charset="-122"/>
                  <a:ea typeface="EU-B2X" panose="03000509000000000000" charset="-122"/>
                  <a:cs typeface="方正宋三简体" panose="03000509000000000000" charset="-122"/>
                </a:rPr>
                <a:t>u </a:t>
              </a:r>
              <a:r>
                <a:rPr lang="zh-CN" altLang="en-US">
                  <a:cs typeface="方正宋三简体" panose="03000509000000000000" charset="-122"/>
                </a:rPr>
                <a:t>的有效值，</a:t>
              </a:r>
              <a:r>
                <a:rPr lang="en-US" altLang="zh-CN">
                  <a:latin typeface="EU-B2X" panose="03000509000000000000" charset="-122"/>
                  <a:ea typeface="EU-B2X" panose="03000509000000000000" charset="-122"/>
                  <a:cs typeface="方正宋三简体" panose="03000509000000000000" charset="-122"/>
                </a:rPr>
                <a:t>&lt;</a:t>
              </a:r>
              <a:r>
                <a:rPr lang="zh-CN" altLang="en-US">
                  <a:latin typeface="EU-B2X" panose="03000509000000000000" charset="-122"/>
                  <a:ea typeface="EU-B2X" panose="03000509000000000000" charset="-122"/>
                  <a:cs typeface="方正宋三简体" panose="03000509000000000000" charset="-122"/>
                </a:rPr>
                <a:t>COD</a:t>
              </a:r>
              <a:r>
                <a:rPr lang="zh-CN" altLang="en-US">
                  <a:cs typeface="方正宋三简体" panose="03000509000000000000" charset="-122"/>
                </a:rPr>
                <a:t>就等于</a:t>
              </a:r>
              <a:r>
                <a:rPr lang="zh-CN" altLang="en-US">
                  <a:latin typeface="EU-B2X" panose="03000509000000000000" charset="-122"/>
                  <a:ea typeface="EU-B2X" panose="03000509000000000000" charset="-122"/>
                  <a:cs typeface="方正宋三简体" panose="03000509000000000000" charset="-122"/>
                </a:rPr>
                <a:t>u</a:t>
              </a:r>
              <a:r>
                <a:rPr lang="zh-CN" altLang="en-US">
                  <a:cs typeface="方正宋三简体" panose="03000509000000000000" charset="-122"/>
                </a:rPr>
                <a:t>的初相位</a:t>
              </a:r>
              <a:r>
                <a:rPr lang="zh-CN" altLang="en-US">
                  <a:latin typeface="ScriptC" panose="00000400000000000000" charset="0"/>
                  <a:cs typeface="ScriptC" panose="00000400000000000000" charset="0"/>
                </a:rPr>
                <a:t>φ</a:t>
              </a:r>
              <a:r>
                <a:rPr lang="zh-CN" altLang="en-US">
                  <a:cs typeface="方正宋三简体" panose="03000509000000000000" charset="-122"/>
                </a:rPr>
                <a:t>。</a:t>
              </a:r>
              <a:endParaRPr lang="zh-CN" altLang="en-US">
                <a:cs typeface="方正宋三简体" panose="03000509000000000000" charset="-122"/>
              </a:endParaRPr>
            </a:p>
            <a:p>
              <a:pPr algn="just" fontAlgn="auto">
                <a:lnSpc>
                  <a:spcPct val="150000"/>
                </a:lnSpc>
              </a:pPr>
              <a:r>
                <a:rPr lang="zh-CN" altLang="en-US">
                  <a:cs typeface="方正宋三简体" panose="03000509000000000000" charset="-122"/>
                </a:rPr>
                <a:t>如果矢量图解过程中辅以三角运算，可以求出有效值和初相位的准确数值，这种方法称为解析法。使用解析法时，先将相加的各矢量分别作</a:t>
              </a:r>
              <a:r>
                <a:rPr lang="zh-CN" altLang="en-US">
                  <a:latin typeface="EU-B2X" panose="03000509000000000000" charset="-122"/>
                  <a:ea typeface="EU-B2X" panose="03000509000000000000" charset="-122"/>
                  <a:cs typeface="方正宋三简体" panose="03000509000000000000" charset="-122"/>
                </a:rPr>
                <a:t>X</a:t>
              </a:r>
              <a:r>
                <a:rPr lang="zh-CN" altLang="en-US">
                  <a:cs typeface="方正宋三简体" panose="03000509000000000000" charset="-122"/>
                </a:rPr>
                <a:t>轴和</a:t>
              </a:r>
              <a:r>
                <a:rPr lang="zh-CN" altLang="en-US" i="1">
                  <a:latin typeface="方正宋三简体" panose="03000509000000000000" charset="-122"/>
                  <a:ea typeface="方正宋三简体" panose="03000509000000000000" charset="-122"/>
                  <a:cs typeface="方正宋三简体" panose="03000509000000000000" charset="-122"/>
                </a:rPr>
                <a:t>Y</a:t>
              </a:r>
              <a:r>
                <a:rPr lang="zh-CN" altLang="en-US">
                  <a:cs typeface="方正宋三简体" panose="03000509000000000000" charset="-122"/>
                </a:rPr>
                <a:t>轴的投影，然后分别求出</a:t>
              </a:r>
              <a:r>
                <a:rPr lang="zh-CN" altLang="en-US">
                  <a:latin typeface="EU-B2X" panose="03000509000000000000" charset="-122"/>
                  <a:ea typeface="EU-B2X" panose="03000509000000000000" charset="-122"/>
                  <a:cs typeface="方正宋三简体" panose="03000509000000000000" charset="-122"/>
                </a:rPr>
                <a:t>X</a:t>
              </a:r>
              <a:r>
                <a:rPr lang="zh-CN" altLang="en-US">
                  <a:cs typeface="方正宋三简体" panose="03000509000000000000" charset="-122"/>
                </a:rPr>
                <a:t>轴和</a:t>
              </a:r>
              <a:r>
                <a:rPr lang="zh-CN" altLang="en-US" i="1">
                  <a:latin typeface="方正宋三简体" panose="03000509000000000000" charset="-122"/>
                  <a:ea typeface="方正宋三简体" panose="03000509000000000000" charset="-122"/>
                  <a:cs typeface="方正宋三简体" panose="03000509000000000000" charset="-122"/>
                </a:rPr>
                <a:t>Y</a:t>
              </a:r>
              <a:r>
                <a:rPr lang="zh-CN" altLang="en-US">
                  <a:cs typeface="方正宋三简体" panose="03000509000000000000" charset="-122"/>
                </a:rPr>
                <a:t>轴上各投影分解量的代数和，如图中的</a:t>
              </a:r>
              <a:r>
                <a:rPr lang="zh-CN" altLang="en-US">
                  <a:latin typeface="EU-B2X" panose="03000509000000000000" charset="-122"/>
                  <a:ea typeface="EU-B2X" panose="03000509000000000000" charset="-122"/>
                  <a:cs typeface="方正宋三简体" panose="03000509000000000000" charset="-122"/>
                </a:rPr>
                <a:t>OD</a:t>
              </a:r>
              <a:r>
                <a:rPr lang="zh-CN" altLang="en-US">
                  <a:cs typeface="方正宋三简体" panose="03000509000000000000" charset="-122"/>
                </a:rPr>
                <a:t> 和</a:t>
              </a:r>
              <a:r>
                <a:rPr lang="zh-CN" altLang="en-US">
                  <a:latin typeface="EU-B2X" panose="03000509000000000000" charset="-122"/>
                  <a:ea typeface="EU-B2X" panose="03000509000000000000" charset="-122"/>
                  <a:cs typeface="方正宋三简体" panose="03000509000000000000" charset="-122"/>
                </a:rPr>
                <a:t>CD</a:t>
              </a:r>
              <a:r>
                <a:rPr lang="zh-CN" altLang="en-US">
                  <a:cs typeface="方正宋三简体" panose="03000509000000000000" charset="-122"/>
                </a:rPr>
                <a:t>，再根据勾股定理求合成量的有效值，即</a:t>
              </a:r>
              <a:endParaRPr lang="zh-CN" altLang="en-US">
                <a:cs typeface="方正宋三简体" panose="03000509000000000000" charset="-122"/>
              </a:endParaRPr>
            </a:p>
          </p:txBody>
        </p:sp>
        <p:graphicFrame>
          <p:nvGraphicFramePr>
            <p:cNvPr id="5" name="对象 4">
              <a:hlinkClick r:id="" action="ppaction://ole?verb="/>
            </p:cNvPr>
            <p:cNvGraphicFramePr>
              <a:graphicFrameLocks noChangeAspect="1"/>
            </p:cNvGraphicFramePr>
            <p:nvPr/>
          </p:nvGraphicFramePr>
          <p:xfrm>
            <a:off x="3159" y="2737"/>
            <a:ext cx="260" cy="440"/>
          </p:xfrm>
          <a:graphic>
            <a:graphicData uri="http://schemas.openxmlformats.org/presentationml/2006/ole">
              <mc:AlternateContent xmlns:mc="http://schemas.openxmlformats.org/markup-compatibility/2006">
                <mc:Choice xmlns:v="urn:schemas-microsoft-com:vml" Requires="v">
                  <p:oleObj spid="_x0000_s6145" name="" r:id="rId1" imgW="165100" imgH="279400" progId="Equation.KSEE3">
                    <p:embed/>
                  </p:oleObj>
                </mc:Choice>
                <mc:Fallback>
                  <p:oleObj name="" r:id="rId1" imgW="165100" imgH="279400" progId="Equation.KSEE3">
                    <p:embed/>
                    <p:pic>
                      <p:nvPicPr>
                        <p:cNvPr id="0" name="图片 6144"/>
                        <p:cNvPicPr/>
                        <p:nvPr/>
                      </p:nvPicPr>
                      <p:blipFill>
                        <a:blip r:embed="rId2"/>
                        <a:stretch>
                          <a:fillRect/>
                        </a:stretch>
                      </p:blipFill>
                      <p:spPr>
                        <a:xfrm>
                          <a:off x="3159" y="2737"/>
                          <a:ext cx="260" cy="440"/>
                        </a:xfrm>
                        <a:prstGeom prst="rect">
                          <a:avLst/>
                        </a:prstGeom>
                      </p:spPr>
                    </p:pic>
                  </p:oleObj>
                </mc:Fallback>
              </mc:AlternateContent>
            </a:graphicData>
          </a:graphic>
        </p:graphicFrame>
        <p:pic>
          <p:nvPicPr>
            <p:cNvPr id="14" name="图片 13"/>
            <p:cNvPicPr>
              <a:picLocks noChangeAspect="1"/>
            </p:cNvPicPr>
            <p:nvPr/>
          </p:nvPicPr>
          <p:blipFill>
            <a:blip r:embed="rId3"/>
            <a:stretch>
              <a:fillRect/>
            </a:stretch>
          </p:blipFill>
          <p:spPr>
            <a:xfrm>
              <a:off x="3159" y="5841"/>
              <a:ext cx="12990" cy="3345"/>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14400" y="659309"/>
            <a:ext cx="10363200" cy="713828"/>
          </a:xfrm>
          <a:prstGeom prst="rect">
            <a:avLst/>
          </a:prstGeom>
          <a:noFill/>
        </p:spPr>
        <p:txBody>
          <a:bodyPr wrap="square" lIns="63500" tIns="25400" rIns="63500" bIns="25400" rtlCol="0" anchor="ctr" anchorCtr="0">
            <a:normAutofit lnSpcReduction="10000"/>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1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lang="zh-CN" altLang="en-US" sz="41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6" name="矩形 5"/>
          <p:cNvSpPr/>
          <p:nvPr>
            <p:custDataLst>
              <p:tags r:id="rId2"/>
            </p:custDataLst>
          </p:nvPr>
        </p:nvSpPr>
        <p:spPr>
          <a:xfrm>
            <a:off x="914362" y="1676291"/>
            <a:ext cx="10363283" cy="4572109"/>
          </a:xfrm>
          <a:prstGeom prst="rect">
            <a:avLst/>
          </a:prstGeom>
          <a:solidFill>
            <a:schemeClr val="lt1"/>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椭圆 9"/>
          <p:cNvSpPr/>
          <p:nvPr>
            <p:custDataLst>
              <p:tags r:id="rId3"/>
            </p:custDataLst>
          </p:nvPr>
        </p:nvSpPr>
        <p:spPr>
          <a:xfrm>
            <a:off x="7567697" y="2495512"/>
            <a:ext cx="3406065" cy="340606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1" name="椭圆 10"/>
          <p:cNvSpPr/>
          <p:nvPr>
            <p:custDataLst>
              <p:tags r:id="rId4"/>
            </p:custDataLst>
          </p:nvPr>
        </p:nvSpPr>
        <p:spPr>
          <a:xfrm>
            <a:off x="8680608" y="2024185"/>
            <a:ext cx="1180243" cy="1180243"/>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2" name="椭圆 11"/>
          <p:cNvSpPr/>
          <p:nvPr>
            <p:custDataLst>
              <p:tags r:id="rId5"/>
            </p:custDataLst>
          </p:nvPr>
        </p:nvSpPr>
        <p:spPr>
          <a:xfrm>
            <a:off x="8803730" y="2148269"/>
            <a:ext cx="933037" cy="933037"/>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3</a:t>
            </a:r>
            <a:endParaRPr lang="en-US" altLang="zh-CN" sz="2400" b="1">
              <a:solidFill>
                <a:schemeClr val="lt1"/>
              </a:solidFill>
            </a:endParaRPr>
          </a:p>
        </p:txBody>
      </p:sp>
      <p:sp>
        <p:nvSpPr>
          <p:cNvPr id="3" name="文本框 2"/>
          <p:cNvSpPr txBox="1"/>
          <p:nvPr>
            <p:custDataLst>
              <p:tags r:id="rId6"/>
            </p:custDataLst>
          </p:nvPr>
        </p:nvSpPr>
        <p:spPr>
          <a:xfrm>
            <a:off x="8039025" y="3414121"/>
            <a:ext cx="2462447" cy="1591934"/>
          </a:xfrm>
          <a:prstGeom prst="rect">
            <a:avLst/>
          </a:prstGeom>
          <a:noFill/>
        </p:spPr>
        <p:txBody>
          <a:bodyPr wrap="square" rtlCol="0" anchor="ctr" anchorCtr="0">
            <a:normAutofit/>
          </a:bodyPr>
          <a:p>
            <a:pPr marL="0" lvl="0" indent="0" algn="just">
              <a:lnSpc>
                <a:spcPct val="120000"/>
              </a:lnSpc>
              <a:spcBef>
                <a:spcPts val="0"/>
              </a:spcBef>
              <a:spcAft>
                <a:spcPts val="800"/>
              </a:spcAft>
              <a:buSzPct val="100000"/>
              <a:buNone/>
            </a:pPr>
            <a:r>
              <a:rPr sz="2100" b="1" strike="noStrike" spc="160" baseline="0" dirty="0">
                <a:solidFill>
                  <a:schemeClr val="lt1"/>
                </a:solidFill>
                <a:uFillTx/>
                <a:latin typeface="Arial" panose="020B0604020202020204" pitchFamily="34" charset="0"/>
                <a:ea typeface="微软雅黑" panose="020B0503020204020204" charset="-122"/>
                <a:sym typeface="+mn-lt"/>
              </a:rPr>
              <a:t>能熟练应用相量分析法对复杂电路进行分析。</a:t>
            </a:r>
            <a:endParaRPr sz="2100" b="1" strike="noStrike" spc="160" baseline="0" dirty="0">
              <a:solidFill>
                <a:schemeClr val="lt1"/>
              </a:solidFill>
              <a:uFillTx/>
              <a:latin typeface="Arial" panose="020B0604020202020204" pitchFamily="34" charset="0"/>
              <a:ea typeface="微软雅黑" panose="020B0503020204020204" charset="-122"/>
              <a:sym typeface="+mn-lt"/>
            </a:endParaRPr>
          </a:p>
        </p:txBody>
      </p:sp>
      <p:sp>
        <p:nvSpPr>
          <p:cNvPr id="104" name="椭圆 103"/>
          <p:cNvSpPr/>
          <p:nvPr>
            <p:custDataLst>
              <p:tags r:id="rId7"/>
            </p:custDataLst>
          </p:nvPr>
        </p:nvSpPr>
        <p:spPr>
          <a:xfrm>
            <a:off x="4376134" y="2495512"/>
            <a:ext cx="3406065" cy="3406065"/>
          </a:xfrm>
          <a:prstGeom prst="ellipse">
            <a:avLst/>
          </a:prstGeom>
          <a:solidFill>
            <a:schemeClr val="bg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6" name="椭圆 105"/>
          <p:cNvSpPr/>
          <p:nvPr>
            <p:custDataLst>
              <p:tags r:id="rId8"/>
            </p:custDataLst>
          </p:nvPr>
        </p:nvSpPr>
        <p:spPr>
          <a:xfrm>
            <a:off x="5489045" y="2024185"/>
            <a:ext cx="1180243" cy="1180243"/>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7" name="椭圆 106"/>
          <p:cNvSpPr/>
          <p:nvPr>
            <p:custDataLst>
              <p:tags r:id="rId9"/>
            </p:custDataLst>
          </p:nvPr>
        </p:nvSpPr>
        <p:spPr>
          <a:xfrm>
            <a:off x="5613129" y="2148269"/>
            <a:ext cx="932075" cy="932075"/>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2</a:t>
            </a:r>
            <a:endParaRPr lang="en-US" altLang="zh-CN" sz="2400" b="1">
              <a:solidFill>
                <a:schemeClr val="lt1"/>
              </a:solidFill>
            </a:endParaRPr>
          </a:p>
        </p:txBody>
      </p:sp>
      <p:sp>
        <p:nvSpPr>
          <p:cNvPr id="62" name="椭圆 61"/>
          <p:cNvSpPr/>
          <p:nvPr>
            <p:custDataLst>
              <p:tags r:id="rId10"/>
            </p:custDataLst>
          </p:nvPr>
        </p:nvSpPr>
        <p:spPr>
          <a:xfrm>
            <a:off x="1219200" y="2495512"/>
            <a:ext cx="3406065" cy="3406065"/>
          </a:xfrm>
          <a:prstGeom prst="ellipse">
            <a:avLst/>
          </a:prstGeom>
          <a:solidFill>
            <a:schemeClr val="accent1"/>
          </a:solidFill>
          <a:ln w="12700" cap="rnd">
            <a:noFill/>
            <a:prstDash val="solid"/>
            <a:round/>
          </a:ln>
          <a:effectLst>
            <a:outerShdw blurRad="330200" dist="127000" algn="ct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4" name="椭圆 63"/>
          <p:cNvSpPr/>
          <p:nvPr>
            <p:custDataLst>
              <p:tags r:id="rId11"/>
            </p:custDataLst>
          </p:nvPr>
        </p:nvSpPr>
        <p:spPr>
          <a:xfrm>
            <a:off x="2332111" y="2024185"/>
            <a:ext cx="1180243" cy="1180243"/>
          </a:xfrm>
          <a:prstGeom prst="ellipse">
            <a:avLst/>
          </a:prstGeom>
          <a:solidFill>
            <a:schemeClr val="bg1"/>
          </a:solidFill>
          <a:ln w="12700" cap="rnd">
            <a:noFill/>
            <a:prstDash val="solid"/>
            <a:rou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66" name="椭圆 65"/>
          <p:cNvSpPr/>
          <p:nvPr>
            <p:custDataLst>
              <p:tags r:id="rId12"/>
            </p:custDataLst>
          </p:nvPr>
        </p:nvSpPr>
        <p:spPr>
          <a:xfrm>
            <a:off x="2455233" y="2148269"/>
            <a:ext cx="933037" cy="933037"/>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p>
            <a:pPr algn="ctr" defTabSz="914400"/>
            <a:r>
              <a:rPr lang="en-US" altLang="zh-CN" sz="2400" b="1">
                <a:solidFill>
                  <a:schemeClr val="lt1"/>
                </a:solidFill>
              </a:rPr>
              <a:t>1</a:t>
            </a:r>
            <a:endParaRPr lang="en-US" altLang="zh-CN" sz="2400" b="1">
              <a:solidFill>
                <a:schemeClr val="lt1"/>
              </a:solidFill>
            </a:endParaRPr>
          </a:p>
        </p:txBody>
      </p:sp>
      <p:sp>
        <p:nvSpPr>
          <p:cNvPr id="69" name="文本框 68"/>
          <p:cNvSpPr txBox="1"/>
          <p:nvPr>
            <p:custDataLst>
              <p:tags r:id="rId13"/>
            </p:custDataLst>
          </p:nvPr>
        </p:nvSpPr>
        <p:spPr>
          <a:xfrm>
            <a:off x="1690370" y="3414395"/>
            <a:ext cx="2587625" cy="1591945"/>
          </a:xfrm>
          <a:prstGeom prst="rect">
            <a:avLst/>
          </a:prstGeom>
          <a:noFill/>
        </p:spPr>
        <p:txBody>
          <a:bodyPr wrap="square" rtlCol="0" anchor="ctr" anchorCtr="0">
            <a:normAutofit lnSpcReduction="10000"/>
          </a:bodyPr>
          <a:p>
            <a:pPr marL="0" lvl="0" indent="0" algn="ctr">
              <a:lnSpc>
                <a:spcPct val="120000"/>
              </a:lnSpc>
              <a:spcBef>
                <a:spcPts val="0"/>
              </a:spcBef>
              <a:spcAft>
                <a:spcPts val="800"/>
              </a:spcAft>
              <a:buSzPct val="100000"/>
              <a:buNone/>
            </a:pPr>
            <a:r>
              <a:rPr lang="zh-CN" altLang="en-US" sz="2100" b="1" strike="noStrike" spc="160" baseline="0" dirty="0">
                <a:solidFill>
                  <a:schemeClr val="lt1"/>
                </a:solidFill>
                <a:uFillTx/>
                <a:latin typeface="Arial" panose="020B0604020202020204" pitchFamily="34" charset="0"/>
                <a:ea typeface="微软雅黑" panose="020B0503020204020204" charset="-122"/>
                <a:sym typeface="+mn-lt"/>
              </a:rPr>
              <a:t>能熟练运用正弦量的表示方法进行正弦交流电表示。</a:t>
            </a:r>
            <a:endParaRPr lang="zh-CN" altLang="en-US" sz="2100" b="1" strike="noStrike" spc="160" baseline="0" dirty="0">
              <a:solidFill>
                <a:schemeClr val="lt1"/>
              </a:solidFill>
              <a:uFillTx/>
              <a:latin typeface="Arial" panose="020B0604020202020204" pitchFamily="34" charset="0"/>
              <a:ea typeface="微软雅黑" panose="020B0503020204020204" charset="-122"/>
              <a:sym typeface="+mn-lt"/>
            </a:endParaRPr>
          </a:p>
        </p:txBody>
      </p:sp>
      <p:sp>
        <p:nvSpPr>
          <p:cNvPr id="4" name="文本框 3"/>
          <p:cNvSpPr txBox="1"/>
          <p:nvPr>
            <p:custDataLst>
              <p:tags r:id="rId14"/>
            </p:custDataLst>
          </p:nvPr>
        </p:nvSpPr>
        <p:spPr>
          <a:xfrm>
            <a:off x="4847462" y="3414121"/>
            <a:ext cx="2462447" cy="1591934"/>
          </a:xfrm>
          <a:prstGeom prst="rect">
            <a:avLst/>
          </a:prstGeom>
          <a:noFill/>
        </p:spPr>
        <p:txBody>
          <a:bodyPr wrap="square" rtlCol="0" anchor="ctr" anchorCtr="0">
            <a:normAutofit/>
          </a:bodyPr>
          <a:p>
            <a:pPr marL="0" lvl="0" indent="0" algn="l">
              <a:lnSpc>
                <a:spcPct val="120000"/>
              </a:lnSpc>
              <a:spcBef>
                <a:spcPts val="0"/>
              </a:spcBef>
              <a:spcAft>
                <a:spcPts val="800"/>
              </a:spcAft>
              <a:buSzPct val="100000"/>
              <a:buNone/>
            </a:pPr>
            <a:r>
              <a:rPr sz="2100" b="1" strike="noStrike" spc="130" baseline="0" dirty="0">
                <a:solidFill>
                  <a:schemeClr val="accent1"/>
                </a:solidFill>
                <a:uFillTx/>
                <a:latin typeface="Arial" panose="020B0604020202020204" pitchFamily="34" charset="0"/>
                <a:ea typeface="微软雅黑" panose="020B0503020204020204" charset="-122"/>
                <a:sym typeface="+mn-lt"/>
              </a:rPr>
              <a:t>能复述频率、角频率、周期的概念及其关系。</a:t>
            </a:r>
            <a:endParaRPr sz="2100" b="1" strike="noStrike" spc="130" baseline="0" dirty="0">
              <a:solidFill>
                <a:schemeClr val="accent1"/>
              </a:solidFill>
              <a:uFillTx/>
              <a:latin typeface="Arial" panose="020B0604020202020204" pitchFamily="34" charset="0"/>
              <a:ea typeface="微软雅黑" panose="020B0503020204020204" charset="-122"/>
              <a:sym typeface="+mn-lt"/>
            </a:endParaRPr>
          </a:p>
        </p:txBody>
      </p:sp>
    </p:spTree>
    <p:custDataLst>
      <p:tags r:id="rId15"/>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54450" y="361950"/>
            <a:ext cx="63119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四、正弦交流电路的分析方法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1"/>
          <a:stretch>
            <a:fillRect/>
          </a:stretch>
        </p:blipFill>
        <p:spPr>
          <a:xfrm>
            <a:off x="7747635" y="1459230"/>
            <a:ext cx="3371850" cy="3038475"/>
          </a:xfrm>
          <a:prstGeom prst="rect">
            <a:avLst/>
          </a:prstGeom>
        </p:spPr>
      </p:pic>
      <p:grpSp>
        <p:nvGrpSpPr>
          <p:cNvPr id="12" name="组合 11"/>
          <p:cNvGrpSpPr/>
          <p:nvPr/>
        </p:nvGrpSpPr>
        <p:grpSpPr>
          <a:xfrm>
            <a:off x="669290" y="1342390"/>
            <a:ext cx="10450195" cy="4283075"/>
            <a:chOff x="1191" y="1985"/>
            <a:chExt cx="16457" cy="6745"/>
          </a:xfrm>
        </p:grpSpPr>
        <p:sp>
          <p:nvSpPr>
            <p:cNvPr id="3" name="文本框 2"/>
            <p:cNvSpPr txBox="1"/>
            <p:nvPr/>
          </p:nvSpPr>
          <p:spPr>
            <a:xfrm>
              <a:off x="1498" y="1985"/>
              <a:ext cx="16151" cy="1452"/>
            </a:xfrm>
            <a:prstGeom prst="rect">
              <a:avLst/>
            </a:prstGeom>
            <a:noFill/>
          </p:spPr>
          <p:txBody>
            <a:bodyPr wrap="square" rtlCol="0">
              <a:spAutoFit/>
            </a:bodyPr>
            <a:p>
              <a:pPr algn="just" fontAlgn="auto">
                <a:lnSpc>
                  <a:spcPct val="150000"/>
                </a:lnSpc>
              </a:pPr>
              <a:r>
                <a:t>若求两正弦交流电压之差</a:t>
              </a:r>
              <a:r>
                <a:rPr lang="en-US"/>
                <a:t>           </a:t>
              </a:r>
              <a:r>
                <a:t>，仍可采用矢量求和法，即</a:t>
              </a:r>
            </a:p>
            <a:p>
              <a:pPr algn="just" fontAlgn="auto">
                <a:lnSpc>
                  <a:spcPct val="150000"/>
                </a:lnSpc>
              </a:pPr>
            </a:p>
          </p:txBody>
        </p:sp>
        <p:pic>
          <p:nvPicPr>
            <p:cNvPr id="7" name="图片 6"/>
            <p:cNvPicPr>
              <a:picLocks noChangeAspect="1"/>
            </p:cNvPicPr>
            <p:nvPr/>
          </p:nvPicPr>
          <p:blipFill>
            <a:blip r:embed="rId2"/>
            <a:stretch>
              <a:fillRect/>
            </a:stretch>
          </p:blipFill>
          <p:spPr>
            <a:xfrm>
              <a:off x="5708" y="2114"/>
              <a:ext cx="1815" cy="540"/>
            </a:xfrm>
            <a:prstGeom prst="rect">
              <a:avLst/>
            </a:prstGeom>
          </p:spPr>
        </p:pic>
        <p:pic>
          <p:nvPicPr>
            <p:cNvPr id="8" name="图片 7"/>
            <p:cNvPicPr>
              <a:picLocks noChangeAspect="1"/>
            </p:cNvPicPr>
            <p:nvPr/>
          </p:nvPicPr>
          <p:blipFill>
            <a:blip r:embed="rId3"/>
            <a:stretch>
              <a:fillRect/>
            </a:stretch>
          </p:blipFill>
          <p:spPr>
            <a:xfrm>
              <a:off x="7604" y="3270"/>
              <a:ext cx="2328" cy="571"/>
            </a:xfrm>
            <a:prstGeom prst="rect">
              <a:avLst/>
            </a:prstGeom>
          </p:spPr>
        </p:pic>
        <p:pic>
          <p:nvPicPr>
            <p:cNvPr id="9" name="图片 8"/>
            <p:cNvPicPr>
              <a:picLocks noChangeAspect="1"/>
            </p:cNvPicPr>
            <p:nvPr/>
          </p:nvPicPr>
          <p:blipFill>
            <a:blip r:embed="rId4"/>
            <a:stretch>
              <a:fillRect/>
            </a:stretch>
          </p:blipFill>
          <p:spPr>
            <a:xfrm>
              <a:off x="1812" y="4132"/>
              <a:ext cx="9078" cy="2074"/>
            </a:xfrm>
            <a:prstGeom prst="rect">
              <a:avLst/>
            </a:prstGeom>
          </p:spPr>
        </p:pic>
        <p:pic>
          <p:nvPicPr>
            <p:cNvPr id="11" name="图片 10"/>
            <p:cNvPicPr>
              <a:picLocks noChangeAspect="1"/>
            </p:cNvPicPr>
            <p:nvPr/>
          </p:nvPicPr>
          <p:blipFill>
            <a:blip r:embed="rId5"/>
            <a:stretch>
              <a:fillRect/>
            </a:stretch>
          </p:blipFill>
          <p:spPr>
            <a:xfrm>
              <a:off x="1191" y="7336"/>
              <a:ext cx="16320" cy="1395"/>
            </a:xfrm>
            <a:prstGeom prst="rect">
              <a:avLst/>
            </a:prstGeom>
          </p:spPr>
        </p:pic>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54450" y="361950"/>
            <a:ext cx="63119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四、正弦交流电路的分析方法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901700" y="1250950"/>
            <a:ext cx="6273165" cy="4569460"/>
          </a:xfrm>
          <a:prstGeom prst="rect">
            <a:avLst/>
          </a:prstGeom>
        </p:spPr>
      </p:pic>
      <p:pic>
        <p:nvPicPr>
          <p:cNvPr id="5" name="图片 4"/>
          <p:cNvPicPr>
            <a:picLocks noChangeAspect="1"/>
          </p:cNvPicPr>
          <p:nvPr/>
        </p:nvPicPr>
        <p:blipFill>
          <a:blip r:embed="rId2"/>
          <a:stretch>
            <a:fillRect/>
          </a:stretch>
        </p:blipFill>
        <p:spPr>
          <a:xfrm>
            <a:off x="7884795" y="1377315"/>
            <a:ext cx="2895600" cy="3743325"/>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54450" y="361950"/>
            <a:ext cx="63119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四、正弦交流电路的分析方法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864235" y="1342390"/>
            <a:ext cx="10255885" cy="3415030"/>
          </a:xfrm>
          <a:prstGeom prst="rect">
            <a:avLst/>
          </a:prstGeom>
          <a:noFill/>
        </p:spPr>
        <p:txBody>
          <a:bodyPr wrap="square" rtlCol="0">
            <a:spAutoFit/>
          </a:bodyPr>
          <a:p>
            <a:pPr algn="just" fontAlgn="auto">
              <a:lnSpc>
                <a:spcPct val="150000"/>
              </a:lnSpc>
            </a:pPr>
            <a:r>
              <a:rPr>
                <a:latin typeface="微软雅黑" panose="020B0503020204020204" charset="-122"/>
                <a:ea typeface="微软雅黑" panose="020B0503020204020204" charset="-122"/>
              </a:rPr>
              <a:t>（二）相量分析法</a:t>
            </a:r>
            <a:endParaRPr>
              <a:latin typeface="微软雅黑" panose="020B0503020204020204" charset="-122"/>
              <a:ea typeface="微软雅黑" panose="020B0503020204020204" charset="-122"/>
            </a:endParaRPr>
          </a:p>
          <a:p>
            <a:pPr algn="just" fontAlgn="auto">
              <a:lnSpc>
                <a:spcPct val="150000"/>
              </a:lnSpc>
            </a:pPr>
            <a:r>
              <a:rPr>
                <a:latin typeface="微软雅黑" panose="020B0503020204020204" charset="-122"/>
                <a:ea typeface="微软雅黑" panose="020B0503020204020204" charset="-122"/>
              </a:rPr>
              <a:t>相量分析法即把正弦量变换成相量来分析计算正弦交流电路的方法，又称符号分析法。其实质是用复数来表述正弦量，使用复数的运算方法，简化正弦交流电路复杂的电路计算。通过前面的分析，我们知道正弦交流电路引入电压、电流相量以及阻抗（导纳）的概念后，得出了相量形式的欧姆定律和基尔霍夫定律。然后根据这两个定律又导出了阻抗（导纳）串、并联，分压及分流公式。这些公式在形式上与直流电路中相应的公式对应，由此可以推知：分析直流电路的各种方法和定理在形式上同样能适用于分析复杂交流电路。下面通过例题说明如何应用支路电流法、戴维南定理等来分析复杂正弦交流电路。</a:t>
            </a:r>
            <a:endParaRPr>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1153160" y="4942840"/>
            <a:ext cx="10070465" cy="1088390"/>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54450" y="361950"/>
            <a:ext cx="63119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四、正弦交流电路的分析方法</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1135380" y="1086485"/>
            <a:ext cx="4707255" cy="5343525"/>
          </a:xfrm>
          <a:prstGeom prst="rect">
            <a:avLst/>
          </a:prstGeom>
        </p:spPr>
      </p:pic>
      <p:pic>
        <p:nvPicPr>
          <p:cNvPr id="7" name="图片 6"/>
          <p:cNvPicPr>
            <a:picLocks noChangeAspect="1"/>
          </p:cNvPicPr>
          <p:nvPr/>
        </p:nvPicPr>
        <p:blipFill>
          <a:blip r:embed="rId2"/>
          <a:stretch>
            <a:fillRect/>
          </a:stretch>
        </p:blipFill>
        <p:spPr>
          <a:xfrm>
            <a:off x="6929120" y="2206625"/>
            <a:ext cx="3630930" cy="2350770"/>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28040" y="361950"/>
            <a:ext cx="104355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知识拓展</a:t>
            </a:r>
            <a:endPar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768350" y="1000760"/>
            <a:ext cx="10639425" cy="1753235"/>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RLC电路在生活中的应用非常广泛，主要包括电力系统的安全运行、无线通信的数据传输和确认机制等方面。‌</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在电力系统中，RLC电路主要用于防孤岛负载测试。通过RLC防孤岛负载测试，可以有效地防止电力系统出现孤岛现象，保证电力系统的安全运行。具体应用包括：</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6" name="Shape 84"/>
          <p:cNvSpPr/>
          <p:nvPr>
            <p:custDataLst>
              <p:tags r:id="rId1"/>
            </p:custDataLst>
          </p:nvPr>
        </p:nvSpPr>
        <p:spPr>
          <a:xfrm flipH="1">
            <a:off x="6185743" y="4717583"/>
            <a:ext cx="3770523"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7" name="Shape 85"/>
          <p:cNvSpPr/>
          <p:nvPr>
            <p:custDataLst>
              <p:tags r:id="rId2"/>
            </p:custDataLst>
          </p:nvPr>
        </p:nvSpPr>
        <p:spPr>
          <a:xfrm flipH="1">
            <a:off x="9767478" y="4705929"/>
            <a:ext cx="879116" cy="1473354"/>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Shape 78"/>
          <p:cNvSpPr/>
          <p:nvPr>
            <p:custDataLst>
              <p:tags r:id="rId3"/>
            </p:custDataLst>
          </p:nvPr>
        </p:nvSpPr>
        <p:spPr>
          <a:xfrm>
            <a:off x="2068075" y="4719251"/>
            <a:ext cx="3739379"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1" name="Shape 84"/>
          <p:cNvSpPr/>
          <p:nvPr>
            <p:custDataLst>
              <p:tags r:id="rId4"/>
            </p:custDataLst>
          </p:nvPr>
        </p:nvSpPr>
        <p:spPr>
          <a:xfrm flipH="1">
            <a:off x="6185743" y="2995314"/>
            <a:ext cx="3770523"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2" name="Shape 85"/>
          <p:cNvSpPr/>
          <p:nvPr>
            <p:custDataLst>
              <p:tags r:id="rId5"/>
            </p:custDataLst>
          </p:nvPr>
        </p:nvSpPr>
        <p:spPr>
          <a:xfrm flipH="1">
            <a:off x="9767478" y="2983661"/>
            <a:ext cx="879116" cy="1473354"/>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 name="Shape 75"/>
          <p:cNvSpPr/>
          <p:nvPr>
            <p:custDataLst>
              <p:tags r:id="rId6"/>
            </p:custDataLst>
          </p:nvPr>
        </p:nvSpPr>
        <p:spPr>
          <a:xfrm>
            <a:off x="1871349" y="3000310"/>
            <a:ext cx="3936107" cy="1446548"/>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lang="en-US"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Shape 76"/>
          <p:cNvSpPr/>
          <p:nvPr>
            <p:custDataLst>
              <p:tags r:id="rId7"/>
            </p:custDataLst>
          </p:nvPr>
        </p:nvSpPr>
        <p:spPr>
          <a:xfrm>
            <a:off x="1361255" y="2987822"/>
            <a:ext cx="879116" cy="1473354"/>
          </a:xfrm>
          <a:prstGeom prst="rect">
            <a:avLst/>
          </a:prstGeom>
          <a:solidFill>
            <a:schemeClr val="accent6"/>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Shape 79"/>
          <p:cNvSpPr/>
          <p:nvPr>
            <p:custDataLst>
              <p:tags r:id="rId8"/>
            </p:custDataLst>
          </p:nvPr>
        </p:nvSpPr>
        <p:spPr>
          <a:xfrm>
            <a:off x="1361255" y="4705929"/>
            <a:ext cx="879116" cy="1474852"/>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Shape 90"/>
          <p:cNvSpPr/>
          <p:nvPr>
            <p:custDataLst>
              <p:tags r:id="rId9"/>
            </p:custDataLst>
          </p:nvPr>
        </p:nvSpPr>
        <p:spPr>
          <a:xfrm>
            <a:off x="6000176" y="4272970"/>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Shape 93"/>
          <p:cNvSpPr/>
          <p:nvPr>
            <p:custDataLst>
              <p:tags r:id="rId10"/>
            </p:custDataLst>
          </p:nvPr>
        </p:nvSpPr>
        <p:spPr>
          <a:xfrm>
            <a:off x="5689273" y="4583106"/>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Shape 96"/>
          <p:cNvSpPr/>
          <p:nvPr>
            <p:custDataLst>
              <p:tags r:id="rId11"/>
            </p:custDataLst>
          </p:nvPr>
        </p:nvSpPr>
        <p:spPr>
          <a:xfrm>
            <a:off x="6000176" y="4583106"/>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Shape 87"/>
          <p:cNvSpPr/>
          <p:nvPr>
            <p:custDataLst>
              <p:tags r:id="rId12"/>
            </p:custDataLst>
          </p:nvPr>
        </p:nvSpPr>
        <p:spPr>
          <a:xfrm>
            <a:off x="5689273" y="4272970"/>
            <a:ext cx="310138" cy="310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34"/>
          <p:cNvSpPr/>
          <p:nvPr>
            <p:custDataLst>
              <p:tags r:id="rId13"/>
            </p:custDataLst>
          </p:nvPr>
        </p:nvSpPr>
        <p:spPr bwMode="auto">
          <a:xfrm>
            <a:off x="1646275" y="3592051"/>
            <a:ext cx="309077" cy="297697"/>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5" name="任意多边形 84"/>
          <p:cNvSpPr/>
          <p:nvPr>
            <p:custDataLst>
              <p:tags r:id="rId14"/>
            </p:custDataLst>
          </p:nvPr>
        </p:nvSpPr>
        <p:spPr bwMode="auto">
          <a:xfrm>
            <a:off x="1646275" y="5298003"/>
            <a:ext cx="308048" cy="340116"/>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6" name="任意多边形 82"/>
          <p:cNvSpPr/>
          <p:nvPr>
            <p:custDataLst>
              <p:tags r:id="rId15"/>
            </p:custDataLst>
          </p:nvPr>
        </p:nvSpPr>
        <p:spPr bwMode="auto">
          <a:xfrm>
            <a:off x="10057909" y="3569045"/>
            <a:ext cx="298252" cy="309078"/>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32" name="TextBox 47"/>
          <p:cNvSpPr txBox="1"/>
          <p:nvPr>
            <p:custDataLst>
              <p:tags r:id="rId16"/>
            </p:custDataLst>
          </p:nvPr>
        </p:nvSpPr>
        <p:spPr>
          <a:xfrm>
            <a:off x="6001918" y="4262115"/>
            <a:ext cx="306657" cy="322801"/>
          </a:xfrm>
          <a:prstGeom prst="rect">
            <a:avLst/>
          </a:prstGeom>
          <a:noFill/>
        </p:spPr>
        <p:txBody>
          <a:bodyPr wrap="square" rtlCol="0">
            <a:normAutofit lnSpcReduction="20000"/>
          </a:bodyPr>
          <a:lstStyle/>
          <a:p>
            <a:pPr algn="ctr">
              <a:lnSpc>
                <a:spcPct val="120000"/>
              </a:lnSpc>
            </a:pPr>
            <a:r>
              <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rPr>
              <a:t>2</a:t>
            </a:r>
            <a:endPar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3" name="TextBox 48"/>
          <p:cNvSpPr txBox="1"/>
          <p:nvPr>
            <p:custDataLst>
              <p:tags r:id="rId17"/>
            </p:custDataLst>
          </p:nvPr>
        </p:nvSpPr>
        <p:spPr>
          <a:xfrm>
            <a:off x="5691014" y="4572252"/>
            <a:ext cx="306657" cy="322801"/>
          </a:xfrm>
          <a:prstGeom prst="rect">
            <a:avLst/>
          </a:prstGeom>
          <a:noFill/>
        </p:spPr>
        <p:txBody>
          <a:bodyPr wrap="square" rtlCol="0">
            <a:normAutofit lnSpcReduction="20000"/>
          </a:bodyPr>
          <a:lstStyle/>
          <a:p>
            <a:pPr algn="ctr">
              <a:lnSpc>
                <a:spcPct val="120000"/>
              </a:lnSpc>
            </a:pPr>
            <a:r>
              <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rPr>
              <a:t>3</a:t>
            </a:r>
            <a:endPar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4" name="TextBox 49"/>
          <p:cNvSpPr txBox="1"/>
          <p:nvPr>
            <p:custDataLst>
              <p:tags r:id="rId18"/>
            </p:custDataLst>
          </p:nvPr>
        </p:nvSpPr>
        <p:spPr>
          <a:xfrm>
            <a:off x="6001918" y="4572252"/>
            <a:ext cx="306657" cy="322801"/>
          </a:xfrm>
          <a:prstGeom prst="rect">
            <a:avLst/>
          </a:prstGeom>
          <a:noFill/>
        </p:spPr>
        <p:txBody>
          <a:bodyPr wrap="square" rtlCol="0">
            <a:normAutofit lnSpcReduction="20000"/>
          </a:bodyPr>
          <a:lstStyle/>
          <a:p>
            <a:pPr algn="ctr">
              <a:lnSpc>
                <a:spcPct val="120000"/>
              </a:lnSpc>
            </a:pPr>
            <a:r>
              <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rPr>
              <a:t>4</a:t>
            </a:r>
            <a:endParaRPr lang="en-US" altLang="zh-CN" sz="14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5" name="TextBox 46"/>
          <p:cNvSpPr txBox="1"/>
          <p:nvPr>
            <p:custDataLst>
              <p:tags r:id="rId19"/>
            </p:custDataLst>
          </p:nvPr>
        </p:nvSpPr>
        <p:spPr>
          <a:xfrm>
            <a:off x="5691014" y="4262401"/>
            <a:ext cx="306657" cy="322801"/>
          </a:xfrm>
          <a:prstGeom prst="rect">
            <a:avLst/>
          </a:prstGeom>
          <a:noFill/>
        </p:spPr>
        <p:txBody>
          <a:bodyPr wrap="square" rtlCol="0">
            <a:normAutofit lnSpcReduction="20000"/>
          </a:bodyPr>
          <a:lstStyle/>
          <a:p>
            <a:pPr algn="ctr">
              <a:lnSpc>
                <a:spcPct val="120000"/>
              </a:lnSpc>
            </a:pPr>
            <a:r>
              <a:rPr lang="en-US" altLang="zh-CN" sz="14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en-U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nvSpPr>
        <p:spPr>
          <a:xfrm>
            <a:off x="2385695" y="3129915"/>
            <a:ext cx="2859405" cy="1271270"/>
          </a:xfrm>
          <a:prstGeom prst="rect">
            <a:avLst/>
          </a:prstGeom>
          <a:noFill/>
        </p:spPr>
        <p:txBody>
          <a:bodyPr wrap="square" rtlCol="0" anchor="t">
            <a:spAutoFit/>
          </a:bodyPr>
          <a:p>
            <a:pPr algn="just">
              <a:lnSpc>
                <a:spcPct val="12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‌电力系统的安全运行‌：通过RLC防孤岛负载测试，可以防止电力系统出现孤岛现象，确保电力系统的安全运行‌。</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6609080" y="3082925"/>
            <a:ext cx="2859405" cy="1271270"/>
          </a:xfrm>
          <a:prstGeom prst="rect">
            <a:avLst/>
          </a:prstGeom>
          <a:noFill/>
        </p:spPr>
        <p:txBody>
          <a:bodyPr wrap="square" rtlCol="0" anchor="t">
            <a:spAutoFit/>
          </a:bodyPr>
          <a:p>
            <a:pPr algn="just">
              <a:lnSpc>
                <a:spcPct val="12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‌电力设备的保护‌：对电力设备进行实时监测，一旦发现异常情况，可以立即切断电源，防止电力设备受到损坏‌。</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2385695" y="4777105"/>
            <a:ext cx="2859405" cy="1271270"/>
          </a:xfrm>
          <a:prstGeom prst="rect">
            <a:avLst/>
          </a:prstGeom>
          <a:noFill/>
        </p:spPr>
        <p:txBody>
          <a:bodyPr wrap="square" rtlCol="0" anchor="t">
            <a:spAutoFit/>
          </a:bodyPr>
          <a:p>
            <a:pPr algn="just">
              <a:lnSpc>
                <a:spcPct val="12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电力系统的维护‌：在进行电力系统的维修时，通过RLC防孤岛负载测试，确保维修人员的安全‌。</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6609715" y="4777105"/>
            <a:ext cx="2859405" cy="1271270"/>
          </a:xfrm>
          <a:prstGeom prst="rect">
            <a:avLst/>
          </a:prstGeom>
          <a:noFill/>
        </p:spPr>
        <p:txBody>
          <a:bodyPr wrap="square" rtlCol="0" anchor="t">
            <a:spAutoFit/>
          </a:bodyPr>
          <a:p>
            <a:pPr algn="just">
              <a:lnSpc>
                <a:spcPct val="120000"/>
              </a:lnSpc>
              <a:spcBef>
                <a:spcPts val="0"/>
              </a:spcBef>
              <a:spcAft>
                <a:spcPts val="0"/>
              </a:spcAft>
            </a:pPr>
            <a:r>
              <a:rPr lang="zh-CN" altLang="en-US" sz="1600">
                <a:latin typeface="微软雅黑" panose="020B0503020204020204" charset="-122"/>
                <a:ea typeface="微软雅黑" panose="020B0503020204020204" charset="-122"/>
                <a:cs typeface="微软雅黑" panose="020B0503020204020204" charset="-122"/>
              </a:rPr>
              <a:t>‌电力系统的优化‌：通过对电力系统的实时监测和控制，可以对电力系统进行优化，提高电力系统的运行效率‌</a:t>
            </a:r>
            <a:endParaRPr lang="zh-CN" altLang="en-US"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28040" y="361950"/>
            <a:ext cx="104355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知识拓展</a:t>
            </a:r>
            <a:endPar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768350" y="1000760"/>
            <a:ext cx="10639425" cy="922020"/>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在无线通信中，RLC层（Radio Link Control Layer）负责提供无线链路控制和确认机制，确保数据传输的可靠性。RLC层的主要功能包括：</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圆角矩形 1"/>
          <p:cNvSpPr/>
          <p:nvPr>
            <p:custDataLst>
              <p:tags r:id="rId1"/>
            </p:custDataLst>
          </p:nvPr>
        </p:nvSpPr>
        <p:spPr>
          <a:xfrm>
            <a:off x="1266190" y="2458720"/>
            <a:ext cx="2436495" cy="3299460"/>
          </a:xfrm>
          <a:prstGeom prst="roundRect">
            <a:avLst/>
          </a:prstGeom>
          <a:solidFill>
            <a:schemeClr val="accent6"/>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dirty="0">
                <a:solidFill>
                  <a:schemeClr val="bg1"/>
                </a:solidFill>
                <a:latin typeface="Arial" panose="020B0604020202020204" pitchFamily="34" charset="0"/>
                <a:ea typeface="微软雅黑" panose="020B0503020204020204" charset="-122"/>
                <a:sym typeface="Arial" panose="020B0604020202020204" pitchFamily="34" charset="0"/>
              </a:rPr>
              <a:t>‌</a:t>
            </a:r>
            <a:r>
              <a:rPr lang="en-US" altLang="zh-CN" spc="150" dirty="0">
                <a:solidFill>
                  <a:schemeClr val="bg1"/>
                </a:solidFill>
                <a:latin typeface="Arial" panose="020B0604020202020204" pitchFamily="34" charset="0"/>
                <a:ea typeface="微软雅黑" panose="020B0503020204020204" charset="-122"/>
                <a:sym typeface="Arial" panose="020B0604020202020204" pitchFamily="34" charset="0"/>
              </a:rPr>
              <a:t>1.</a:t>
            </a:r>
            <a:r>
              <a:rPr lang="zh-CN" altLang="en-US" spc="150" dirty="0">
                <a:solidFill>
                  <a:schemeClr val="bg1"/>
                </a:solidFill>
                <a:latin typeface="Arial" panose="020B0604020202020204" pitchFamily="34" charset="0"/>
                <a:ea typeface="微软雅黑" panose="020B0503020204020204" charset="-122"/>
                <a:sym typeface="Arial" panose="020B0604020202020204" pitchFamily="34" charset="0"/>
              </a:rPr>
              <a:t>提供可靠性‌：通过重传机制，确保在无线环境中传输的数据不会丢失或损坏‌。</a:t>
            </a:r>
            <a:endParaRPr lang="en-US" altLang="zh-CN" spc="1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 name="圆角矩形 4"/>
          <p:cNvSpPr/>
          <p:nvPr>
            <p:custDataLst>
              <p:tags r:id="rId2"/>
            </p:custDataLst>
          </p:nvPr>
        </p:nvSpPr>
        <p:spPr>
          <a:xfrm>
            <a:off x="4511675" y="2458720"/>
            <a:ext cx="2436495" cy="3299460"/>
          </a:xfrm>
          <a:prstGeom prst="roundRect">
            <a:avLst/>
          </a:prstGeom>
          <a:solidFill>
            <a:schemeClr val="accent1"/>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en-US" altLang="zh-CN" spc="150" dirty="0">
                <a:solidFill>
                  <a:schemeClr val="bg1"/>
                </a:solidFill>
                <a:latin typeface="Arial" panose="020B0604020202020204" pitchFamily="34" charset="0"/>
                <a:ea typeface="微软雅黑" panose="020B0503020204020204" charset="-122"/>
                <a:sym typeface="Arial" panose="020B0604020202020204" pitchFamily="34" charset="0"/>
              </a:rPr>
              <a:t>2. </a:t>
            </a:r>
            <a:r>
              <a:rPr lang="zh-CN" altLang="en-US" spc="150" dirty="0">
                <a:solidFill>
                  <a:schemeClr val="bg1"/>
                </a:solidFill>
                <a:latin typeface="Arial" panose="020B0604020202020204" pitchFamily="34" charset="0"/>
                <a:ea typeface="微软雅黑" panose="020B0503020204020204" charset="-122"/>
                <a:sym typeface="Arial" panose="020B0604020202020204" pitchFamily="34" charset="0"/>
              </a:rPr>
              <a:t>负载平衡‌：检测无线环境中的信号强度，决定将数据发送到哪个节点，以提高系统性能。‌</a:t>
            </a:r>
            <a:endParaRPr lang="zh-CN" altLang="en-US" spc="1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 name="圆角矩形 6"/>
          <p:cNvSpPr/>
          <p:nvPr>
            <p:custDataLst>
              <p:tags r:id="rId3"/>
            </p:custDataLst>
          </p:nvPr>
        </p:nvSpPr>
        <p:spPr>
          <a:xfrm>
            <a:off x="7757160" y="2458720"/>
            <a:ext cx="2436495" cy="3299460"/>
          </a:xfrm>
          <a:prstGeom prst="roundRect">
            <a:avLst/>
          </a:prstGeom>
          <a:solidFill>
            <a:schemeClr val="accent6"/>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en-US" altLang="zh-CN" spc="150" dirty="0">
                <a:solidFill>
                  <a:schemeClr val="bg1"/>
                </a:solidFill>
                <a:latin typeface="Arial" panose="020B0604020202020204" pitchFamily="34" charset="0"/>
                <a:ea typeface="微软雅黑" panose="020B0503020204020204" charset="-122"/>
                <a:sym typeface="Arial" panose="020B0604020202020204" pitchFamily="34" charset="0"/>
              </a:rPr>
              <a:t>3.</a:t>
            </a:r>
            <a:r>
              <a:rPr lang="zh-CN" altLang="en-US" spc="150" dirty="0">
                <a:solidFill>
                  <a:schemeClr val="bg1"/>
                </a:solidFill>
                <a:latin typeface="Arial" panose="020B0604020202020204" pitchFamily="34" charset="0"/>
                <a:ea typeface="微软雅黑" panose="020B0503020204020204" charset="-122"/>
                <a:sym typeface="Arial" panose="020B0604020202020204" pitchFamily="34" charset="0"/>
              </a:rPr>
              <a:t>分段与连接‌：负责数据的分段和连接，确保数据的完整传输‌。</a:t>
            </a:r>
            <a:endParaRPr lang="zh-CN" altLang="en-US" spc="1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nvSpPr>
        <p:spPr>
          <a:xfrm>
            <a:off x="2307590" y="2257425"/>
            <a:ext cx="354330" cy="345440"/>
          </a:xfrm>
          <a:prstGeom prst="ellipse">
            <a:avLst/>
          </a:prstGeom>
          <a:solidFill>
            <a:schemeClr val="accent6">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5563870" y="2296160"/>
            <a:ext cx="332740" cy="306705"/>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1400">
                <a:solidFill>
                  <a:schemeClr val="bg1"/>
                </a:solidFill>
                <a:latin typeface="Arial Black" panose="020B0A04020102090204" charset="0"/>
                <a:ea typeface="微软雅黑" panose="020B0503020204020204" charset="-122"/>
                <a:cs typeface="Arial Black" panose="020B0A04020102090204" charset="0"/>
              </a:rPr>
              <a:t>1</a:t>
            </a:r>
            <a:endParaRPr lang="en-US" altLang="zh-CN" sz="1400">
              <a:solidFill>
                <a:schemeClr val="bg1"/>
              </a:solidFill>
              <a:latin typeface="Arial Black" panose="020B0A04020102090204" charset="0"/>
              <a:ea typeface="微软雅黑" panose="020B0503020204020204" charset="-122"/>
              <a:cs typeface="Arial Black" panose="020B0A04020102090204" charset="0"/>
            </a:endParaRPr>
          </a:p>
        </p:txBody>
      </p:sp>
      <p:sp>
        <p:nvSpPr>
          <p:cNvPr id="25" name="椭圆 24"/>
          <p:cNvSpPr/>
          <p:nvPr/>
        </p:nvSpPr>
        <p:spPr>
          <a:xfrm>
            <a:off x="5536565" y="2296160"/>
            <a:ext cx="354330" cy="345440"/>
          </a:xfrm>
          <a:prstGeom prst="ellipse">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椭圆 25"/>
          <p:cNvSpPr/>
          <p:nvPr/>
        </p:nvSpPr>
        <p:spPr>
          <a:xfrm>
            <a:off x="8798560" y="2296160"/>
            <a:ext cx="354330" cy="345440"/>
          </a:xfrm>
          <a:prstGeom prst="ellipse">
            <a:avLst/>
          </a:prstGeom>
          <a:solidFill>
            <a:schemeClr val="accent6">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四</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210945" y="2779395"/>
            <a:ext cx="439610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功率因数的计算与分析</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 name="组合 16"/>
          <p:cNvGrpSpPr/>
          <p:nvPr>
            <p:custDataLst>
              <p:tags r:id="rId1"/>
            </p:custDataLst>
          </p:nvPr>
        </p:nvGrpSpPr>
        <p:grpSpPr>
          <a:xfrm>
            <a:off x="5872164" y="3357564"/>
            <a:ext cx="447675" cy="447675"/>
            <a:chOff x="4776787" y="3148013"/>
            <a:chExt cx="447675" cy="447675"/>
          </a:xfrm>
        </p:grpSpPr>
        <p:cxnSp>
          <p:nvCxnSpPr>
            <p:cNvPr id="15" name="直接连接符 14"/>
            <p:cNvCxnSpPr/>
            <p:nvPr>
              <p:custDataLst>
                <p:tags r:id="rId2"/>
              </p:custDataLst>
            </p:nvPr>
          </p:nvCxnSpPr>
          <p:spPr>
            <a:xfrm>
              <a:off x="5000625" y="3148013"/>
              <a:ext cx="0" cy="447675"/>
            </a:xfrm>
            <a:prstGeom prst="line">
              <a:avLst/>
            </a:prstGeom>
            <a:ln w="19050">
              <a:solidFill>
                <a:sysClr val="window" lastClr="FFFFFF">
                  <a:lumMod val="65000"/>
                </a:sysClr>
              </a:solidFill>
            </a:ln>
          </p:spPr>
          <p:style>
            <a:lnRef idx="1">
              <a:srgbClr val="B680DA"/>
            </a:lnRef>
            <a:fillRef idx="0">
              <a:srgbClr val="B680DA"/>
            </a:fillRef>
            <a:effectRef idx="0">
              <a:srgbClr val="B680DA"/>
            </a:effectRef>
            <a:fontRef idx="minor">
              <a:srgbClr val="5F5F5F"/>
            </a:fontRef>
          </p:style>
        </p:cxnSp>
        <p:cxnSp>
          <p:nvCxnSpPr>
            <p:cNvPr id="16" name="直接连接符 15"/>
            <p:cNvCxnSpPr/>
            <p:nvPr>
              <p:custDataLst>
                <p:tags r:id="rId3"/>
              </p:custDataLst>
            </p:nvPr>
          </p:nvCxnSpPr>
          <p:spPr>
            <a:xfrm rot="5400000">
              <a:off x="5000625" y="3148013"/>
              <a:ext cx="0" cy="447675"/>
            </a:xfrm>
            <a:prstGeom prst="line">
              <a:avLst/>
            </a:prstGeom>
            <a:ln w="19050">
              <a:solidFill>
                <a:sysClr val="window" lastClr="FFFFFF">
                  <a:lumMod val="65000"/>
                </a:sysClr>
              </a:solidFill>
            </a:ln>
          </p:spPr>
          <p:style>
            <a:lnRef idx="1">
              <a:srgbClr val="B680DA"/>
            </a:lnRef>
            <a:fillRef idx="0">
              <a:srgbClr val="B680DA"/>
            </a:fillRef>
            <a:effectRef idx="0">
              <a:srgbClr val="B680DA"/>
            </a:effectRef>
            <a:fontRef idx="minor">
              <a:srgbClr val="5F5F5F"/>
            </a:fontRef>
          </p:style>
        </p:cxnSp>
      </p:grpSp>
      <p:grpSp>
        <p:nvGrpSpPr>
          <p:cNvPr id="24" name="组合 23"/>
          <p:cNvGrpSpPr/>
          <p:nvPr>
            <p:custDataLst>
              <p:tags r:id="rId4"/>
            </p:custDataLst>
          </p:nvPr>
        </p:nvGrpSpPr>
        <p:grpSpPr>
          <a:xfrm>
            <a:off x="1088074" y="1556038"/>
            <a:ext cx="4280535" cy="2158365"/>
            <a:chOff x="400050" y="1810673"/>
            <a:chExt cx="4280535" cy="2158365"/>
          </a:xfrm>
        </p:grpSpPr>
        <p:sp>
          <p:nvSpPr>
            <p:cNvPr id="3" name="矩形 2"/>
            <p:cNvSpPr/>
            <p:nvPr>
              <p:custDataLst>
                <p:tags r:id="rId5"/>
              </p:custDataLst>
            </p:nvPr>
          </p:nvSpPr>
          <p:spPr>
            <a:xfrm>
              <a:off x="1122680" y="1810673"/>
              <a:ext cx="3557905" cy="2158365"/>
            </a:xfrm>
            <a:prstGeom prst="rect">
              <a:avLst/>
            </a:prstGeom>
          </p:spPr>
          <p:txBody>
            <a:bodyPr wrap="square">
              <a:spAutoFit/>
            </a:bodyPr>
            <a:p>
              <a:pPr algn="just">
                <a:lnSpc>
                  <a:spcPct val="120000"/>
                </a:lnSpc>
                <a:spcBef>
                  <a:spcPts val="0"/>
                </a:spcBef>
                <a:spcAft>
                  <a:spcPts val="0"/>
                </a:spcAft>
              </a:pPr>
              <a:r>
                <a:rPr lang="en-US" altLang="zh-CN" sz="1400" dirty="0">
                  <a:latin typeface="微软雅黑" panose="020B0503020204020204" charset="-122"/>
                  <a:ea typeface="微软雅黑" panose="020B0503020204020204" charset="-122"/>
                  <a:cs typeface="微软雅黑" panose="020B0503020204020204" charset="-122"/>
                </a:rPr>
                <a:t>电类设备及其负载都要提供或吸收一定的功率。如某台变压器提供的容量为 250 kV · A，某台电动机的额定功率为 2.5 kW，一盏白炽灯的功率为 60 W，等等。由于电路中负载的性质不同，它们的功率性质及大小也各不相同。前面所提到的感性负载就不一定全部都吸收或消耗能量。所以我们要对电路中的不同功率进行分析。</a:t>
              </a:r>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4" name="椭圆 3"/>
            <p:cNvSpPr/>
            <p:nvPr>
              <p:custDataLst>
                <p:tags r:id="rId6"/>
              </p:custDataLst>
            </p:nvPr>
          </p:nvSpPr>
          <p:spPr>
            <a:xfrm>
              <a:off x="400050" y="1915779"/>
              <a:ext cx="713121" cy="713121"/>
            </a:xfrm>
            <a:prstGeom prst="ellipse">
              <a:avLst/>
            </a:prstGeom>
            <a:solidFill>
              <a:srgbClr val="B680DA"/>
            </a:solidFill>
            <a:ln w="38100">
              <a:solidFill>
                <a:srgbClr val="B680DA">
                  <a:lumMod val="20000"/>
                  <a:lumOff val="80000"/>
                </a:srgbClr>
              </a:solidFill>
            </a:ln>
          </p:spPr>
          <p:style>
            <a:lnRef idx="2">
              <a:srgbClr val="B680DA">
                <a:shade val="50000"/>
              </a:srgbClr>
            </a:lnRef>
            <a:fillRef idx="1">
              <a:srgbClr val="B680DA"/>
            </a:fillRef>
            <a:effectRef idx="0">
              <a:srgbClr val="B680DA"/>
            </a:effectRef>
            <a:fontRef idx="minor">
              <a:sysClr val="window" lastClr="FFFFFF"/>
            </a:fontRef>
          </p:style>
          <p:txBody>
            <a:bodyPr rtlCol="0" anchor="ctr"/>
            <a:p>
              <a:pPr algn="ctr"/>
              <a:r>
                <a:rPr lang="en-US" altLang="zh-CN" sz="3200" dirty="0">
                  <a:solidFill>
                    <a:sysClr val="window" lastClr="FFFFFF"/>
                  </a:solidFill>
                  <a:latin typeface="Calibri" panose="020F0502020204030204" charset="0"/>
                  <a:ea typeface="宋体" panose="02010600030101010101" pitchFamily="2" charset="-122"/>
                </a:rPr>
                <a:t>1</a:t>
              </a:r>
              <a:endParaRPr lang="zh-CN" altLang="en-US" sz="3200" dirty="0">
                <a:solidFill>
                  <a:sysClr val="window" lastClr="FFFFFF"/>
                </a:solidFill>
                <a:latin typeface="Calibri" panose="020F0502020204030204" charset="0"/>
                <a:ea typeface="宋体" panose="02010600030101010101" pitchFamily="2" charset="-122"/>
              </a:endParaRPr>
            </a:p>
          </p:txBody>
        </p:sp>
      </p:grpSp>
      <p:grpSp>
        <p:nvGrpSpPr>
          <p:cNvPr id="23" name="组合 22"/>
          <p:cNvGrpSpPr/>
          <p:nvPr>
            <p:custDataLst>
              <p:tags r:id="rId7"/>
            </p:custDataLst>
          </p:nvPr>
        </p:nvGrpSpPr>
        <p:grpSpPr>
          <a:xfrm>
            <a:off x="1088074" y="4210974"/>
            <a:ext cx="3899319" cy="1814830"/>
            <a:chOff x="400050" y="3953799"/>
            <a:chExt cx="3899319" cy="1814830"/>
          </a:xfrm>
        </p:grpSpPr>
        <p:sp>
          <p:nvSpPr>
            <p:cNvPr id="7" name="椭圆 6"/>
            <p:cNvSpPr/>
            <p:nvPr>
              <p:custDataLst>
                <p:tags r:id="rId8"/>
              </p:custDataLst>
            </p:nvPr>
          </p:nvSpPr>
          <p:spPr>
            <a:xfrm>
              <a:off x="400050" y="4058904"/>
              <a:ext cx="713121" cy="713121"/>
            </a:xfrm>
            <a:prstGeom prst="ellipse">
              <a:avLst/>
            </a:prstGeom>
            <a:solidFill>
              <a:srgbClr val="C1457D"/>
            </a:solidFill>
            <a:ln w="38100">
              <a:solidFill>
                <a:srgbClr val="C1457D">
                  <a:lumMod val="20000"/>
                  <a:lumOff val="80000"/>
                </a:srgbClr>
              </a:solidFill>
            </a:ln>
          </p:spPr>
          <p:style>
            <a:lnRef idx="2">
              <a:srgbClr val="B680DA">
                <a:shade val="50000"/>
              </a:srgbClr>
            </a:lnRef>
            <a:fillRef idx="1">
              <a:srgbClr val="B680DA"/>
            </a:fillRef>
            <a:effectRef idx="0">
              <a:srgbClr val="B680DA"/>
            </a:effectRef>
            <a:fontRef idx="minor">
              <a:sysClr val="window" lastClr="FFFFFF"/>
            </a:fontRef>
          </p:style>
          <p:txBody>
            <a:bodyPr rtlCol="0" anchor="ctr"/>
            <a:p>
              <a:pPr algn="ctr"/>
              <a:r>
                <a:rPr lang="en-US" altLang="zh-CN" sz="3200" dirty="0">
                  <a:solidFill>
                    <a:sysClr val="window" lastClr="FFFFFF"/>
                  </a:solidFill>
                  <a:latin typeface="Calibri" panose="020F0502020204030204" charset="0"/>
                  <a:ea typeface="宋体" panose="02010600030101010101" pitchFamily="2" charset="-122"/>
                </a:rPr>
                <a:t>3</a:t>
              </a:r>
              <a:endParaRPr lang="zh-CN" altLang="en-US" sz="3200" dirty="0">
                <a:solidFill>
                  <a:sysClr val="window" lastClr="FFFFFF"/>
                </a:solidFill>
                <a:latin typeface="Calibri" panose="020F0502020204030204" charset="0"/>
                <a:ea typeface="宋体" panose="02010600030101010101" pitchFamily="2" charset="-122"/>
              </a:endParaRPr>
            </a:p>
          </p:txBody>
        </p:sp>
        <p:sp>
          <p:nvSpPr>
            <p:cNvPr id="19" name="矩形 18"/>
            <p:cNvSpPr/>
            <p:nvPr>
              <p:custDataLst>
                <p:tags r:id="rId9"/>
              </p:custDataLst>
            </p:nvPr>
          </p:nvSpPr>
          <p:spPr>
            <a:xfrm>
              <a:off x="1122696" y="3953799"/>
              <a:ext cx="3176673" cy="1814830"/>
            </a:xfrm>
            <a:prstGeom prst="rect">
              <a:avLst/>
            </a:prstGeom>
          </p:spPr>
          <p:txBody>
            <a:bodyPr wrap="square">
              <a:spAutoFit/>
            </a:bodyPr>
            <a:p>
              <a:pPr algn="just"/>
              <a:r>
                <a:rPr lang="en-US" altLang="zh-CN" sz="1400" dirty="0">
                  <a:latin typeface="微软雅黑" panose="020B0503020204020204" charset="-122"/>
                  <a:ea typeface="微软雅黑" panose="020B0503020204020204" charset="-122"/>
                  <a:cs typeface="微软雅黑" panose="020B0503020204020204" charset="-122"/>
                </a:rPr>
                <a:t>功率因数是衡量电网经济运行水平的一个重要指标，国家电力部门专门对用户的功率因数制定了考核标准，要求功率因数 </a:t>
              </a:r>
              <a:r>
                <a:rPr lang="en-US" altLang="zh-CN" sz="1400" dirty="0">
                  <a:latin typeface="方正宋三简体" panose="03000509000000000000" charset="-122"/>
                  <a:ea typeface="方正宋三简体" panose="03000509000000000000" charset="-122"/>
                  <a:cs typeface="微软雅黑" panose="020B0503020204020204" charset="-122"/>
                </a:rPr>
                <a:t>cos</a:t>
              </a:r>
              <a:r>
                <a:rPr lang="en-US" altLang="zh-CN" sz="1400" dirty="0">
                  <a:latin typeface="微软雅黑" panose="020B0503020204020204" charset="-122"/>
                  <a:ea typeface="微软雅黑" panose="020B0503020204020204" charset="-122"/>
                  <a:cs typeface="微软雅黑" panose="020B0503020204020204" charset="-122"/>
                </a:rPr>
                <a:t> </a:t>
              </a:r>
              <a:r>
                <a:rPr lang="en-US" altLang="zh-CN" sz="1400" dirty="0">
                  <a:latin typeface="ScriptC" panose="00000400000000000000" charset="0"/>
                  <a:ea typeface="微软雅黑" panose="020B0503020204020204" charset="-122"/>
                  <a:cs typeface="ScriptC" panose="00000400000000000000" charset="0"/>
                </a:rPr>
                <a:t>φ</a:t>
              </a:r>
              <a:r>
                <a:rPr lang="en-US" altLang="zh-CN" sz="1400" dirty="0">
                  <a:latin typeface="微软雅黑" panose="020B0503020204020204" charset="-122"/>
                  <a:ea typeface="微软雅黑" panose="020B0503020204020204" charset="-122"/>
                  <a:cs typeface="微软雅黑" panose="020B0503020204020204" charset="-122"/>
                </a:rPr>
                <a:t> 在 0.85 至 0.9之间。而在工业生产中大量的设备均为感性负载，功率因数往往很低，故常要求采取措施提高电网的功率因数。那么为何一定要提高电网的功率因数呢？</a:t>
              </a:r>
              <a:endParaRPr lang="en-US" altLang="zh-CN" sz="1400" dirty="0">
                <a:latin typeface="微软雅黑" panose="020B0503020204020204" charset="-122"/>
                <a:ea typeface="微软雅黑" panose="020B0503020204020204" charset="-122"/>
                <a:cs typeface="微软雅黑" panose="020B0503020204020204" charset="-122"/>
              </a:endParaRPr>
            </a:p>
          </p:txBody>
        </p:sp>
      </p:grpSp>
      <p:grpSp>
        <p:nvGrpSpPr>
          <p:cNvPr id="29" name="组合 28"/>
          <p:cNvGrpSpPr/>
          <p:nvPr>
            <p:custDataLst>
              <p:tags r:id="rId10"/>
            </p:custDataLst>
          </p:nvPr>
        </p:nvGrpSpPr>
        <p:grpSpPr>
          <a:xfrm>
            <a:off x="6472238" y="1556038"/>
            <a:ext cx="4318000" cy="1899285"/>
            <a:chOff x="4106228" y="2067848"/>
            <a:chExt cx="4318000" cy="1899285"/>
          </a:xfrm>
        </p:grpSpPr>
        <p:sp>
          <p:nvSpPr>
            <p:cNvPr id="13" name="椭圆 12"/>
            <p:cNvSpPr/>
            <p:nvPr>
              <p:custDataLst>
                <p:tags r:id="rId11"/>
              </p:custDataLst>
            </p:nvPr>
          </p:nvSpPr>
          <p:spPr>
            <a:xfrm>
              <a:off x="7711107" y="2172953"/>
              <a:ext cx="713121" cy="713121"/>
            </a:xfrm>
            <a:prstGeom prst="ellipse">
              <a:avLst/>
            </a:prstGeom>
            <a:solidFill>
              <a:srgbClr val="AD59A1"/>
            </a:solidFill>
            <a:ln w="38100">
              <a:solidFill>
                <a:srgbClr val="AD59A1">
                  <a:lumMod val="20000"/>
                  <a:lumOff val="80000"/>
                </a:srgbClr>
              </a:solidFill>
            </a:ln>
          </p:spPr>
          <p:style>
            <a:lnRef idx="2">
              <a:srgbClr val="B680DA">
                <a:shade val="50000"/>
              </a:srgbClr>
            </a:lnRef>
            <a:fillRef idx="1">
              <a:srgbClr val="B680DA"/>
            </a:fillRef>
            <a:effectRef idx="0">
              <a:srgbClr val="B680DA"/>
            </a:effectRef>
            <a:fontRef idx="minor">
              <a:sysClr val="window" lastClr="FFFFFF"/>
            </a:fontRef>
          </p:style>
          <p:txBody>
            <a:bodyPr rtlCol="0" anchor="ctr"/>
            <a:p>
              <a:pPr algn="ctr"/>
              <a:r>
                <a:rPr lang="en-US" altLang="zh-CN" sz="3200" dirty="0">
                  <a:solidFill>
                    <a:sysClr val="window" lastClr="FFFFFF"/>
                  </a:solidFill>
                  <a:latin typeface="Calibri" panose="020F0502020204030204" charset="0"/>
                  <a:ea typeface="宋体" panose="02010600030101010101" pitchFamily="2" charset="-122"/>
                </a:rPr>
                <a:t>2</a:t>
              </a:r>
              <a:endParaRPr lang="zh-CN" altLang="en-US" sz="3200" dirty="0">
                <a:solidFill>
                  <a:sysClr val="window" lastClr="FFFFFF"/>
                </a:solidFill>
                <a:latin typeface="Calibri" panose="020F0502020204030204" charset="0"/>
                <a:ea typeface="宋体" panose="02010600030101010101" pitchFamily="2" charset="-122"/>
              </a:endParaRPr>
            </a:p>
          </p:txBody>
        </p:sp>
        <p:sp>
          <p:nvSpPr>
            <p:cNvPr id="20" name="矩形 19"/>
            <p:cNvSpPr/>
            <p:nvPr>
              <p:custDataLst>
                <p:tags r:id="rId12"/>
              </p:custDataLst>
            </p:nvPr>
          </p:nvSpPr>
          <p:spPr>
            <a:xfrm>
              <a:off x="4106228" y="2067848"/>
              <a:ext cx="3531235" cy="1899285"/>
            </a:xfrm>
            <a:prstGeom prst="rect">
              <a:avLst/>
            </a:prstGeom>
          </p:spPr>
          <p:txBody>
            <a:bodyPr wrap="square">
              <a:noAutofit/>
            </a:bodyPr>
            <a:p>
              <a:pPr algn="just">
                <a:lnSpc>
                  <a:spcPct val="120000"/>
                </a:lnSpc>
                <a:spcBef>
                  <a:spcPts val="0"/>
                </a:spcBef>
                <a:spcAft>
                  <a:spcPts val="0"/>
                </a:spcAft>
              </a:pPr>
              <a:r>
                <a:rPr lang="en-US" altLang="zh-CN" sz="1400" dirty="0">
                  <a:latin typeface="微软雅黑" panose="020B0503020204020204" charset="-122"/>
                  <a:ea typeface="微软雅黑" panose="020B0503020204020204" charset="-122"/>
                </a:rPr>
                <a:t>电力系统中的负载大多是呈感性的。这类负载不只消耗电网能量，还要占用电网能量，这是我们所不希望的。日光灯负载内带有电容器就是为了减小感性负载占用电网的能量。这种利用电容来达到减小占用电网能量的方法称为无功补偿法，也就是后面我们提到的提高功率因数。</a:t>
              </a:r>
              <a:endParaRPr lang="en-US" altLang="zh-CN" sz="1400" dirty="0">
                <a:latin typeface="微软雅黑" panose="020B0503020204020204" charset="-122"/>
                <a:ea typeface="微软雅黑" panose="020B0503020204020204" charset="-122"/>
              </a:endParaRPr>
            </a:p>
          </p:txBody>
        </p:sp>
      </p:grpSp>
      <p:grpSp>
        <p:nvGrpSpPr>
          <p:cNvPr id="28" name="组合 27"/>
          <p:cNvGrpSpPr/>
          <p:nvPr>
            <p:custDataLst>
              <p:tags r:id="rId13"/>
            </p:custDataLst>
          </p:nvPr>
        </p:nvGrpSpPr>
        <p:grpSpPr>
          <a:xfrm>
            <a:off x="6472238" y="4210974"/>
            <a:ext cx="4722495" cy="1641475"/>
            <a:chOff x="4130993" y="4210974"/>
            <a:chExt cx="4722495" cy="1641475"/>
          </a:xfrm>
        </p:grpSpPr>
        <p:sp>
          <p:nvSpPr>
            <p:cNvPr id="10" name="椭圆 9"/>
            <p:cNvSpPr/>
            <p:nvPr>
              <p:custDataLst>
                <p:tags r:id="rId14"/>
              </p:custDataLst>
            </p:nvPr>
          </p:nvSpPr>
          <p:spPr>
            <a:xfrm>
              <a:off x="8140367" y="4316079"/>
              <a:ext cx="713121" cy="713121"/>
            </a:xfrm>
            <a:prstGeom prst="ellipse">
              <a:avLst/>
            </a:prstGeom>
            <a:solidFill>
              <a:srgbClr val="A5625D"/>
            </a:solidFill>
            <a:ln w="38100">
              <a:solidFill>
                <a:srgbClr val="A5625D">
                  <a:lumMod val="20000"/>
                  <a:lumOff val="80000"/>
                </a:srgbClr>
              </a:solidFill>
            </a:ln>
          </p:spPr>
          <p:style>
            <a:lnRef idx="2">
              <a:srgbClr val="B680DA">
                <a:shade val="50000"/>
              </a:srgbClr>
            </a:lnRef>
            <a:fillRef idx="1">
              <a:srgbClr val="B680DA"/>
            </a:fillRef>
            <a:effectRef idx="0">
              <a:srgbClr val="B680DA"/>
            </a:effectRef>
            <a:fontRef idx="minor">
              <a:sysClr val="window" lastClr="FFFFFF"/>
            </a:fontRef>
          </p:style>
          <p:txBody>
            <a:bodyPr rtlCol="0" anchor="ctr"/>
            <a:p>
              <a:pPr algn="ctr"/>
              <a:r>
                <a:rPr lang="en-US" altLang="zh-CN" sz="3200" dirty="0">
                  <a:solidFill>
                    <a:sysClr val="window" lastClr="FFFFFF"/>
                  </a:solidFill>
                  <a:latin typeface="Calibri" panose="020F0502020204030204" charset="0"/>
                  <a:ea typeface="宋体" panose="02010600030101010101" pitchFamily="2" charset="-122"/>
                </a:rPr>
                <a:t>4</a:t>
              </a:r>
              <a:endParaRPr lang="zh-CN" altLang="en-US" sz="3200" dirty="0">
                <a:solidFill>
                  <a:sysClr val="window" lastClr="FFFFFF"/>
                </a:solidFill>
                <a:latin typeface="Calibri" panose="020F0502020204030204" charset="0"/>
                <a:ea typeface="宋体" panose="02010600030101010101" pitchFamily="2" charset="-122"/>
              </a:endParaRPr>
            </a:p>
          </p:txBody>
        </p:sp>
        <p:sp>
          <p:nvSpPr>
            <p:cNvPr id="21" name="矩形 20"/>
            <p:cNvSpPr/>
            <p:nvPr>
              <p:custDataLst>
                <p:tags r:id="rId15"/>
              </p:custDataLst>
            </p:nvPr>
          </p:nvSpPr>
          <p:spPr>
            <a:xfrm>
              <a:off x="4130993" y="4210974"/>
              <a:ext cx="3994150" cy="1641475"/>
            </a:xfrm>
            <a:prstGeom prst="rect">
              <a:avLst/>
            </a:prstGeom>
          </p:spPr>
          <p:txBody>
            <a:bodyPr wrap="square">
              <a:spAutoFit/>
            </a:bodyPr>
            <a:p>
              <a:pPr algn="just">
                <a:lnSpc>
                  <a:spcPct val="120000"/>
                </a:lnSpc>
                <a:spcBef>
                  <a:spcPts val="0"/>
                </a:spcBef>
                <a:spcAft>
                  <a:spcPts val="0"/>
                </a:spcAft>
              </a:pPr>
              <a:r>
                <a:rPr lang="en-US" altLang="zh-CN" sz="1400" dirty="0">
                  <a:latin typeface="微软雅黑" panose="020B0503020204020204" charset="-122"/>
                  <a:ea typeface="微软雅黑" panose="020B0503020204020204" charset="-122"/>
                  <a:cs typeface="微软雅黑" panose="020B0503020204020204" charset="-122"/>
                </a:rPr>
                <a:t>原因之一：若电源的容量</a:t>
              </a:r>
              <a:r>
                <a:rPr lang="en-US" altLang="zh-CN" sz="1400" i="1" dirty="0">
                  <a:latin typeface="方正宋三简体" panose="03000509000000000000" charset="-122"/>
                  <a:ea typeface="方正宋三简体" panose="03000509000000000000" charset="-122"/>
                  <a:cs typeface="微软雅黑" panose="020B0503020204020204" charset="-122"/>
                </a:rPr>
                <a:t> S</a:t>
              </a:r>
              <a:r>
                <a:rPr lang="en-US" altLang="zh-CN" sz="1400" i="1" baseline="-25000" dirty="0">
                  <a:latin typeface="方正宋三简体" panose="03000509000000000000" charset="-122"/>
                  <a:ea typeface="方正宋三简体" panose="03000509000000000000" charset="-122"/>
                  <a:cs typeface="微软雅黑" panose="020B0503020204020204" charset="-122"/>
                </a:rPr>
                <a:t>N</a:t>
              </a:r>
              <a:r>
                <a:rPr lang="en-US" altLang="zh-CN" sz="1400" dirty="0">
                  <a:latin typeface="微软雅黑" panose="020B0503020204020204" charset="-122"/>
                  <a:ea typeface="微软雅黑" panose="020B0503020204020204" charset="-122"/>
                  <a:cs typeface="微软雅黑" panose="020B0503020204020204" charset="-122"/>
                </a:rPr>
                <a:t> 一定，其输出的有功功率为 P=</a:t>
              </a:r>
              <a:r>
                <a:rPr lang="en-US" altLang="zh-CN" sz="1400" i="1" dirty="0">
                  <a:latin typeface="方正宋三简体" panose="03000509000000000000" charset="-122"/>
                  <a:ea typeface="方正宋三简体" panose="03000509000000000000" charset="-122"/>
                  <a:cs typeface="微软雅黑" panose="020B0503020204020204" charset="-122"/>
                </a:rPr>
                <a:t>UI </a:t>
              </a:r>
              <a:r>
                <a:rPr lang="en-US" altLang="zh-CN" sz="1400" dirty="0">
                  <a:latin typeface="方正宋三简体" panose="03000509000000000000" charset="-122"/>
                  <a:ea typeface="方正宋三简体" panose="03000509000000000000" charset="-122"/>
                  <a:cs typeface="微软雅黑" panose="020B0503020204020204" charset="-122"/>
                  <a:sym typeface="+mn-ea"/>
                </a:rPr>
                <a:t>cos</a:t>
              </a:r>
              <a:r>
                <a:rPr lang="en-US" altLang="zh-CN" sz="1400" dirty="0">
                  <a:latin typeface="微软雅黑" panose="020B0503020204020204" charset="-122"/>
                  <a:ea typeface="微软雅黑" panose="020B0503020204020204" charset="-122"/>
                  <a:cs typeface="微软雅黑" panose="020B0503020204020204" charset="-122"/>
                  <a:sym typeface="+mn-ea"/>
                </a:rPr>
                <a:t> </a:t>
              </a:r>
              <a:r>
                <a:rPr lang="en-US" altLang="zh-CN" sz="1400" dirty="0">
                  <a:latin typeface="ScriptC" panose="00000400000000000000" charset="0"/>
                  <a:ea typeface="微软雅黑" panose="020B0503020204020204" charset="-122"/>
                  <a:cs typeface="ScriptC" panose="00000400000000000000" charset="0"/>
                  <a:sym typeface="+mn-ea"/>
                </a:rPr>
                <a:t>φ=</a:t>
              </a:r>
              <a:r>
                <a:rPr lang="en-US" altLang="zh-CN" sz="1400" i="1" dirty="0">
                  <a:latin typeface="方正宋三简体" panose="03000509000000000000" charset="-122"/>
                  <a:ea typeface="方正宋三简体" panose="03000509000000000000" charset="-122"/>
                  <a:cs typeface="ScriptC" panose="00000400000000000000" charset="0"/>
                  <a:sym typeface="+mn-ea"/>
                </a:rPr>
                <a:t>S</a:t>
              </a:r>
              <a:r>
                <a:rPr lang="en-US" altLang="zh-CN" sz="1400" dirty="0">
                  <a:latin typeface="方正宋三简体" panose="03000509000000000000" charset="-122"/>
                  <a:ea typeface="方正宋三简体" panose="03000509000000000000" charset="-122"/>
                  <a:cs typeface="微软雅黑" panose="020B0503020204020204" charset="-122"/>
                  <a:sym typeface="+mn-ea"/>
                </a:rPr>
                <a:t>cos</a:t>
              </a:r>
              <a:r>
                <a:rPr lang="en-US" altLang="zh-CN" sz="1400" dirty="0">
                  <a:latin typeface="微软雅黑" panose="020B0503020204020204" charset="-122"/>
                  <a:ea typeface="微软雅黑" panose="020B0503020204020204" charset="-122"/>
                  <a:cs typeface="微软雅黑" panose="020B0503020204020204" charset="-122"/>
                  <a:sym typeface="+mn-ea"/>
                </a:rPr>
                <a:t> </a:t>
              </a:r>
              <a:r>
                <a:rPr lang="en-US" altLang="zh-CN" sz="1400" dirty="0">
                  <a:latin typeface="ScriptC" panose="00000400000000000000" charset="0"/>
                  <a:ea typeface="微软雅黑" panose="020B0503020204020204" charset="-122"/>
                  <a:cs typeface="ScriptC" panose="00000400000000000000" charset="0"/>
                  <a:sym typeface="+mn-ea"/>
                </a:rPr>
                <a:t>φ</a:t>
              </a:r>
              <a:r>
                <a:rPr lang="en-US" altLang="zh-CN" sz="1400" dirty="0">
                  <a:latin typeface="微软雅黑" panose="020B0503020204020204" charset="-122"/>
                  <a:ea typeface="微软雅黑" panose="020B0503020204020204" charset="-122"/>
                  <a:cs typeface="微软雅黑" panose="020B0503020204020204" charset="-122"/>
                </a:rPr>
                <a:t> ，因而，为充分利用电源设备的容量，提高有功成分，就要求提高电路的功率因数。</a:t>
              </a:r>
              <a:endParaRPr lang="en-US" altLang="zh-CN" sz="1400" dirty="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en-US" altLang="zh-CN" sz="1400" dirty="0">
                  <a:latin typeface="微软雅黑" panose="020B0503020204020204" charset="-122"/>
                  <a:ea typeface="微软雅黑" panose="020B0503020204020204" charset="-122"/>
                  <a:cs typeface="微软雅黑" panose="020B0503020204020204" charset="-122"/>
                </a:rPr>
                <a:t>原因之二：提高功率因数可减少线路损耗，提高输电效率和质量。</a:t>
              </a:r>
              <a:endParaRPr lang="en-US" altLang="zh-CN" sz="1400" dirty="0">
                <a:latin typeface="微软雅黑" panose="020B0503020204020204" charset="-122"/>
                <a:ea typeface="微软雅黑" panose="020B0503020204020204" charset="-122"/>
                <a:cs typeface="微软雅黑" panose="020B0503020204020204" charset="-122"/>
              </a:endParaRPr>
            </a:p>
          </p:txBody>
        </p:sp>
      </p:gr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828040" y="361950"/>
            <a:ext cx="104355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任务描述</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12870" y="55435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3406893" y="2099095"/>
            <a:ext cx="4696874" cy="3589908"/>
            <a:chOff x="3747563" y="2135427"/>
            <a:chExt cx="4696874" cy="3589908"/>
          </a:xfrm>
        </p:grpSpPr>
        <p:sp>
          <p:nvSpPr>
            <p:cNvPr id="6" name="Freeform 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4817428" y="2208010"/>
              <a:ext cx="3536738" cy="2376280"/>
            </a:xfrm>
            <a:custGeom>
              <a:avLst/>
              <a:gdLst>
                <a:gd name="T0" fmla="*/ 66 w 4919"/>
                <a:gd name="T1" fmla="*/ 3305 h 3305"/>
                <a:gd name="T2" fmla="*/ 0 w 4919"/>
                <a:gd name="T3" fmla="*/ 3234 h 3305"/>
                <a:gd name="T4" fmla="*/ 1679 w 4919"/>
                <a:gd name="T5" fmla="*/ 1661 h 3305"/>
                <a:gd name="T6" fmla="*/ 2500 w 4919"/>
                <a:gd name="T7" fmla="*/ 2446 h 3305"/>
                <a:gd name="T8" fmla="*/ 4850 w 4919"/>
                <a:gd name="T9" fmla="*/ 0 h 3305"/>
                <a:gd name="T10" fmla="*/ 4919 w 4919"/>
                <a:gd name="T11" fmla="*/ 66 h 3305"/>
                <a:gd name="T12" fmla="*/ 2502 w 4919"/>
                <a:gd name="T13" fmla="*/ 2579 h 3305"/>
                <a:gd name="T14" fmla="*/ 1679 w 4919"/>
                <a:gd name="T15" fmla="*/ 1793 h 3305"/>
                <a:gd name="T16" fmla="*/ 66 w 4919"/>
                <a:gd name="T17" fmla="*/ 3305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9" h="3305">
                  <a:moveTo>
                    <a:pt x="66" y="3305"/>
                  </a:moveTo>
                  <a:lnTo>
                    <a:pt x="0" y="3234"/>
                  </a:lnTo>
                  <a:lnTo>
                    <a:pt x="1679" y="1661"/>
                  </a:lnTo>
                  <a:lnTo>
                    <a:pt x="2500" y="2446"/>
                  </a:lnTo>
                  <a:lnTo>
                    <a:pt x="4850" y="0"/>
                  </a:lnTo>
                  <a:lnTo>
                    <a:pt x="4919" y="66"/>
                  </a:lnTo>
                  <a:lnTo>
                    <a:pt x="2502" y="2579"/>
                  </a:lnTo>
                  <a:lnTo>
                    <a:pt x="1679" y="1793"/>
                  </a:lnTo>
                  <a:lnTo>
                    <a:pt x="66" y="3305"/>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Oval 4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747563" y="3812089"/>
              <a:ext cx="1911090" cy="1913246"/>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Oval 42"/>
            <p:cNvSpPr>
              <a:spLocks noChangeArrowheads="1"/>
            </p:cNvSpPr>
            <p:nvPr/>
          </p:nvSpPr>
          <p:spPr bwMode="auto">
            <a:xfrm>
              <a:off x="3803645" y="3869608"/>
              <a:ext cx="1798926" cy="179820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9" name="组合 8"/>
            <p:cNvGrpSpPr/>
            <p:nvPr/>
          </p:nvGrpSpPr>
          <p:grpSpPr>
            <a:xfrm>
              <a:off x="4111876" y="4380279"/>
              <a:ext cx="1190374" cy="791966"/>
              <a:chOff x="4001369" y="4306758"/>
              <a:chExt cx="1411388" cy="939008"/>
            </a:xfrm>
          </p:grpSpPr>
          <p:sp>
            <p:nvSpPr>
              <p:cNvPr id="32" name="Freeform 40"/>
              <p:cNvSpPr/>
              <p:nvPr/>
            </p:nvSpPr>
            <p:spPr bwMode="auto">
              <a:xfrm>
                <a:off x="4169613" y="4354930"/>
                <a:ext cx="1079931" cy="651410"/>
              </a:xfrm>
              <a:custGeom>
                <a:avLst/>
                <a:gdLst>
                  <a:gd name="connsiteX0" fmla="*/ 0 w 1345946"/>
                  <a:gd name="connsiteY0" fmla="*/ 0 h 811869"/>
                  <a:gd name="connsiteX1" fmla="*/ 1345946 w 1345946"/>
                  <a:gd name="connsiteY1" fmla="*/ 0 h 811869"/>
                  <a:gd name="connsiteX2" fmla="*/ 1345946 w 1345946"/>
                  <a:gd name="connsiteY2" fmla="*/ 811869 h 811869"/>
                  <a:gd name="connsiteX3" fmla="*/ 0 w 1345946"/>
                  <a:gd name="connsiteY3" fmla="*/ 811869 h 811869"/>
                </a:gdLst>
                <a:ahLst/>
                <a:cxnLst>
                  <a:cxn ang="0">
                    <a:pos x="connsiteX0" y="connsiteY0"/>
                  </a:cxn>
                  <a:cxn ang="0">
                    <a:pos x="connsiteX1" y="connsiteY1"/>
                  </a:cxn>
                  <a:cxn ang="0">
                    <a:pos x="connsiteX2" y="connsiteY2"/>
                  </a:cxn>
                  <a:cxn ang="0">
                    <a:pos x="connsiteX3" y="connsiteY3"/>
                  </a:cxn>
                </a:cxnLst>
                <a:rect l="l" t="t" r="r" b="b"/>
                <a:pathLst>
                  <a:path w="1345946" h="811869">
                    <a:moveTo>
                      <a:pt x="0" y="0"/>
                    </a:moveTo>
                    <a:lnTo>
                      <a:pt x="1345946" y="0"/>
                    </a:lnTo>
                    <a:lnTo>
                      <a:pt x="1345946" y="811869"/>
                    </a:lnTo>
                    <a:lnTo>
                      <a:pt x="0" y="811869"/>
                    </a:ln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3" name="Freeform 45"/>
              <p:cNvSpPr/>
              <p:nvPr/>
            </p:nvSpPr>
            <p:spPr bwMode="auto">
              <a:xfrm>
                <a:off x="4169613" y="4354931"/>
                <a:ext cx="1079931" cy="651410"/>
              </a:xfrm>
              <a:custGeom>
                <a:avLst/>
                <a:gdLst>
                  <a:gd name="T0" fmla="*/ 1502 w 1502"/>
                  <a:gd name="T1" fmla="*/ 906 h 906"/>
                  <a:gd name="T2" fmla="*/ 0 w 1502"/>
                  <a:gd name="T3" fmla="*/ 906 h 906"/>
                  <a:gd name="T4" fmla="*/ 0 w 1502"/>
                  <a:gd name="T5" fmla="*/ 0 h 906"/>
                </a:gdLst>
                <a:ahLst/>
                <a:cxnLst>
                  <a:cxn ang="0">
                    <a:pos x="T0" y="T1"/>
                  </a:cxn>
                  <a:cxn ang="0">
                    <a:pos x="T2" y="T3"/>
                  </a:cxn>
                  <a:cxn ang="0">
                    <a:pos x="T4" y="T5"/>
                  </a:cxn>
                </a:cxnLst>
                <a:rect l="0" t="0" r="r" b="b"/>
                <a:pathLst>
                  <a:path w="1502" h="906">
                    <a:moveTo>
                      <a:pt x="1502" y="906"/>
                    </a:moveTo>
                    <a:lnTo>
                      <a:pt x="0" y="90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4" name="Freeform 46"/>
              <p:cNvSpPr>
                <a:spLocks noEditPoints="1"/>
              </p:cNvSpPr>
              <p:nvPr/>
            </p:nvSpPr>
            <p:spPr bwMode="auto">
              <a:xfrm>
                <a:off x="4132226" y="4306758"/>
                <a:ext cx="1148954" cy="743441"/>
              </a:xfrm>
              <a:custGeom>
                <a:avLst/>
                <a:gdLst>
                  <a:gd name="T0" fmla="*/ 638 w 676"/>
                  <a:gd name="T1" fmla="*/ 0 h 437"/>
                  <a:gd name="T2" fmla="*/ 38 w 676"/>
                  <a:gd name="T3" fmla="*/ 0 h 437"/>
                  <a:gd name="T4" fmla="*/ 0 w 676"/>
                  <a:gd name="T5" fmla="*/ 36 h 437"/>
                  <a:gd name="T6" fmla="*/ 0 w 676"/>
                  <a:gd name="T7" fmla="*/ 401 h 437"/>
                  <a:gd name="T8" fmla="*/ 38 w 676"/>
                  <a:gd name="T9" fmla="*/ 437 h 437"/>
                  <a:gd name="T10" fmla="*/ 638 w 676"/>
                  <a:gd name="T11" fmla="*/ 437 h 437"/>
                  <a:gd name="T12" fmla="*/ 676 w 676"/>
                  <a:gd name="T13" fmla="*/ 401 h 437"/>
                  <a:gd name="T14" fmla="*/ 676 w 676"/>
                  <a:gd name="T15" fmla="*/ 36 h 437"/>
                  <a:gd name="T16" fmla="*/ 638 w 676"/>
                  <a:gd name="T17" fmla="*/ 0 h 437"/>
                  <a:gd name="T18" fmla="*/ 648 w 676"/>
                  <a:gd name="T19" fmla="*/ 402 h 437"/>
                  <a:gd name="T20" fmla="*/ 28 w 676"/>
                  <a:gd name="T21" fmla="*/ 402 h 437"/>
                  <a:gd name="T22" fmla="*/ 28 w 676"/>
                  <a:gd name="T23" fmla="*/ 35 h 437"/>
                  <a:gd name="T24" fmla="*/ 648 w 676"/>
                  <a:gd name="T25" fmla="*/ 35 h 437"/>
                  <a:gd name="T26" fmla="*/ 648 w 676"/>
                  <a:gd name="T27" fmla="*/ 40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6" h="437">
                    <a:moveTo>
                      <a:pt x="638" y="0"/>
                    </a:moveTo>
                    <a:cubicBezTo>
                      <a:pt x="38" y="0"/>
                      <a:pt x="38" y="0"/>
                      <a:pt x="38" y="0"/>
                    </a:cubicBezTo>
                    <a:cubicBezTo>
                      <a:pt x="17" y="0"/>
                      <a:pt x="0" y="16"/>
                      <a:pt x="0" y="36"/>
                    </a:cubicBezTo>
                    <a:cubicBezTo>
                      <a:pt x="0" y="401"/>
                      <a:pt x="0" y="401"/>
                      <a:pt x="0" y="401"/>
                    </a:cubicBezTo>
                    <a:cubicBezTo>
                      <a:pt x="0" y="421"/>
                      <a:pt x="17" y="437"/>
                      <a:pt x="38" y="437"/>
                    </a:cubicBezTo>
                    <a:cubicBezTo>
                      <a:pt x="638" y="437"/>
                      <a:pt x="638" y="437"/>
                      <a:pt x="638" y="437"/>
                    </a:cubicBezTo>
                    <a:cubicBezTo>
                      <a:pt x="659" y="437"/>
                      <a:pt x="676" y="421"/>
                      <a:pt x="676" y="401"/>
                    </a:cubicBezTo>
                    <a:cubicBezTo>
                      <a:pt x="676" y="36"/>
                      <a:pt x="676" y="36"/>
                      <a:pt x="676" y="36"/>
                    </a:cubicBezTo>
                    <a:cubicBezTo>
                      <a:pt x="676" y="16"/>
                      <a:pt x="659" y="0"/>
                      <a:pt x="638" y="0"/>
                    </a:cubicBezTo>
                    <a:close/>
                    <a:moveTo>
                      <a:pt x="648" y="402"/>
                    </a:moveTo>
                    <a:cubicBezTo>
                      <a:pt x="28" y="402"/>
                      <a:pt x="28" y="402"/>
                      <a:pt x="28" y="402"/>
                    </a:cubicBezTo>
                    <a:cubicBezTo>
                      <a:pt x="28" y="35"/>
                      <a:pt x="28" y="35"/>
                      <a:pt x="28" y="35"/>
                    </a:cubicBezTo>
                    <a:cubicBezTo>
                      <a:pt x="648" y="35"/>
                      <a:pt x="648" y="35"/>
                      <a:pt x="648" y="35"/>
                    </a:cubicBezTo>
                    <a:lnTo>
                      <a:pt x="648" y="40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5" name="Freeform 47"/>
              <p:cNvSpPr/>
              <p:nvPr/>
            </p:nvSpPr>
            <p:spPr bwMode="auto">
              <a:xfrm>
                <a:off x="4002807" y="5004183"/>
                <a:ext cx="1407792" cy="194129"/>
              </a:xfrm>
              <a:custGeom>
                <a:avLst/>
                <a:gdLst>
                  <a:gd name="T0" fmla="*/ 1745 w 1958"/>
                  <a:gd name="T1" fmla="*/ 0 h 270"/>
                  <a:gd name="T2" fmla="*/ 1133 w 1958"/>
                  <a:gd name="T3" fmla="*/ 0 h 270"/>
                  <a:gd name="T4" fmla="*/ 825 w 1958"/>
                  <a:gd name="T5" fmla="*/ 0 h 270"/>
                  <a:gd name="T6" fmla="*/ 211 w 1958"/>
                  <a:gd name="T7" fmla="*/ 0 h 270"/>
                  <a:gd name="T8" fmla="*/ 0 w 1958"/>
                  <a:gd name="T9" fmla="*/ 270 h 270"/>
                  <a:gd name="T10" fmla="*/ 825 w 1958"/>
                  <a:gd name="T11" fmla="*/ 270 h 270"/>
                  <a:gd name="T12" fmla="*/ 1133 w 1958"/>
                  <a:gd name="T13" fmla="*/ 270 h 270"/>
                  <a:gd name="T14" fmla="*/ 1958 w 1958"/>
                  <a:gd name="T15" fmla="*/ 270 h 270"/>
                  <a:gd name="T16" fmla="*/ 1745 w 1958"/>
                  <a:gd name="T1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8" h="270">
                    <a:moveTo>
                      <a:pt x="1745" y="0"/>
                    </a:moveTo>
                    <a:lnTo>
                      <a:pt x="1133" y="0"/>
                    </a:lnTo>
                    <a:lnTo>
                      <a:pt x="825" y="0"/>
                    </a:lnTo>
                    <a:lnTo>
                      <a:pt x="211" y="0"/>
                    </a:lnTo>
                    <a:lnTo>
                      <a:pt x="0" y="270"/>
                    </a:lnTo>
                    <a:lnTo>
                      <a:pt x="825" y="270"/>
                    </a:lnTo>
                    <a:lnTo>
                      <a:pt x="1133" y="270"/>
                    </a:lnTo>
                    <a:lnTo>
                      <a:pt x="1958" y="270"/>
                    </a:lnTo>
                    <a:lnTo>
                      <a:pt x="17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6" name="Freeform 48"/>
              <p:cNvSpPr/>
              <p:nvPr/>
            </p:nvSpPr>
            <p:spPr bwMode="auto">
              <a:xfrm>
                <a:off x="4001369" y="5198312"/>
                <a:ext cx="1411388" cy="47454"/>
              </a:xfrm>
              <a:custGeom>
                <a:avLst/>
                <a:gdLst>
                  <a:gd name="T0" fmla="*/ 829 w 830"/>
                  <a:gd name="T1" fmla="*/ 0 h 28"/>
                  <a:gd name="T2" fmla="*/ 480 w 830"/>
                  <a:gd name="T3" fmla="*/ 0 h 28"/>
                  <a:gd name="T4" fmla="*/ 350 w 830"/>
                  <a:gd name="T5" fmla="*/ 0 h 28"/>
                  <a:gd name="T6" fmla="*/ 1 w 830"/>
                  <a:gd name="T7" fmla="*/ 0 h 28"/>
                  <a:gd name="T8" fmla="*/ 63 w 830"/>
                  <a:gd name="T9" fmla="*/ 28 h 28"/>
                  <a:gd name="T10" fmla="*/ 348 w 830"/>
                  <a:gd name="T11" fmla="*/ 28 h 28"/>
                  <a:gd name="T12" fmla="*/ 482 w 830"/>
                  <a:gd name="T13" fmla="*/ 28 h 28"/>
                  <a:gd name="T14" fmla="*/ 767 w 830"/>
                  <a:gd name="T15" fmla="*/ 28 h 28"/>
                  <a:gd name="T16" fmla="*/ 829 w 83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0" h="28">
                    <a:moveTo>
                      <a:pt x="829" y="0"/>
                    </a:moveTo>
                    <a:cubicBezTo>
                      <a:pt x="480" y="0"/>
                      <a:pt x="480" y="0"/>
                      <a:pt x="480" y="0"/>
                    </a:cubicBezTo>
                    <a:cubicBezTo>
                      <a:pt x="350" y="0"/>
                      <a:pt x="350" y="0"/>
                      <a:pt x="350" y="0"/>
                    </a:cubicBezTo>
                    <a:cubicBezTo>
                      <a:pt x="1" y="0"/>
                      <a:pt x="1" y="0"/>
                      <a:pt x="1" y="0"/>
                    </a:cubicBezTo>
                    <a:cubicBezTo>
                      <a:pt x="1" y="0"/>
                      <a:pt x="0" y="28"/>
                      <a:pt x="63" y="28"/>
                    </a:cubicBezTo>
                    <a:cubicBezTo>
                      <a:pt x="100" y="28"/>
                      <a:pt x="240" y="28"/>
                      <a:pt x="348" y="28"/>
                    </a:cubicBezTo>
                    <a:cubicBezTo>
                      <a:pt x="423" y="28"/>
                      <a:pt x="482" y="28"/>
                      <a:pt x="482" y="28"/>
                    </a:cubicBezTo>
                    <a:cubicBezTo>
                      <a:pt x="590" y="28"/>
                      <a:pt x="730" y="28"/>
                      <a:pt x="767" y="28"/>
                    </a:cubicBezTo>
                    <a:cubicBezTo>
                      <a:pt x="830" y="28"/>
                      <a:pt x="829" y="0"/>
                      <a:pt x="829" y="0"/>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Freeform 49"/>
              <p:cNvSpPr/>
              <p:nvPr/>
            </p:nvSpPr>
            <p:spPr bwMode="auto">
              <a:xfrm>
                <a:off x="4002807" y="5004183"/>
                <a:ext cx="1407792" cy="194129"/>
              </a:xfrm>
              <a:custGeom>
                <a:avLst/>
                <a:gdLst>
                  <a:gd name="T0" fmla="*/ 1745 w 1958"/>
                  <a:gd name="T1" fmla="*/ 0 h 270"/>
                  <a:gd name="T2" fmla="*/ 1138 w 1958"/>
                  <a:gd name="T3" fmla="*/ 0 h 270"/>
                  <a:gd name="T4" fmla="*/ 1133 w 1958"/>
                  <a:gd name="T5" fmla="*/ 0 h 270"/>
                  <a:gd name="T6" fmla="*/ 825 w 1958"/>
                  <a:gd name="T7" fmla="*/ 0 h 270"/>
                  <a:gd name="T8" fmla="*/ 821 w 1958"/>
                  <a:gd name="T9" fmla="*/ 0 h 270"/>
                  <a:gd name="T10" fmla="*/ 211 w 1958"/>
                  <a:gd name="T11" fmla="*/ 0 h 270"/>
                  <a:gd name="T12" fmla="*/ 0 w 1958"/>
                  <a:gd name="T13" fmla="*/ 270 h 270"/>
                  <a:gd name="T14" fmla="*/ 825 w 1958"/>
                  <a:gd name="T15" fmla="*/ 270 h 270"/>
                  <a:gd name="T16" fmla="*/ 1133 w 1958"/>
                  <a:gd name="T17" fmla="*/ 270 h 270"/>
                  <a:gd name="T18" fmla="*/ 1958 w 1958"/>
                  <a:gd name="T19" fmla="*/ 270 h 270"/>
                  <a:gd name="T20" fmla="*/ 1745 w 1958"/>
                  <a:gd name="T2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8" h="270">
                    <a:moveTo>
                      <a:pt x="1745" y="0"/>
                    </a:moveTo>
                    <a:lnTo>
                      <a:pt x="1138" y="0"/>
                    </a:lnTo>
                    <a:lnTo>
                      <a:pt x="1133" y="0"/>
                    </a:lnTo>
                    <a:lnTo>
                      <a:pt x="825" y="0"/>
                    </a:lnTo>
                    <a:lnTo>
                      <a:pt x="821" y="0"/>
                    </a:lnTo>
                    <a:lnTo>
                      <a:pt x="211" y="0"/>
                    </a:lnTo>
                    <a:lnTo>
                      <a:pt x="0" y="270"/>
                    </a:lnTo>
                    <a:lnTo>
                      <a:pt x="825" y="270"/>
                    </a:lnTo>
                    <a:lnTo>
                      <a:pt x="1133" y="270"/>
                    </a:lnTo>
                    <a:lnTo>
                      <a:pt x="1958" y="270"/>
                    </a:lnTo>
                    <a:lnTo>
                      <a:pt x="1745" y="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0" name="Freeform 5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8182651" y="2135427"/>
              <a:ext cx="261786" cy="252296"/>
            </a:xfrm>
            <a:custGeom>
              <a:avLst/>
              <a:gdLst>
                <a:gd name="T0" fmla="*/ 331 w 331"/>
                <a:gd name="T1" fmla="*/ 319 h 319"/>
                <a:gd name="T2" fmla="*/ 316 w 331"/>
                <a:gd name="T3" fmla="*/ 0 h 319"/>
                <a:gd name="T4" fmla="*/ 0 w 331"/>
                <a:gd name="T5" fmla="*/ 12 h 319"/>
                <a:gd name="T6" fmla="*/ 331 w 331"/>
                <a:gd name="T7" fmla="*/ 319 h 319"/>
              </a:gdLst>
              <a:ahLst/>
              <a:cxnLst>
                <a:cxn ang="0">
                  <a:pos x="T0" y="T1"/>
                </a:cxn>
                <a:cxn ang="0">
                  <a:pos x="T2" y="T3"/>
                </a:cxn>
                <a:cxn ang="0">
                  <a:pos x="T4" y="T5"/>
                </a:cxn>
                <a:cxn ang="0">
                  <a:pos x="T6" y="T7"/>
                </a:cxn>
              </a:cxnLst>
              <a:rect l="0" t="0" r="r" b="b"/>
              <a:pathLst>
                <a:path w="331" h="319">
                  <a:moveTo>
                    <a:pt x="331" y="319"/>
                  </a:moveTo>
                  <a:lnTo>
                    <a:pt x="316" y="0"/>
                  </a:lnTo>
                  <a:lnTo>
                    <a:pt x="0" y="12"/>
                  </a:lnTo>
                  <a:lnTo>
                    <a:pt x="331" y="319"/>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4" name="Group 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815394" y="3241926"/>
              <a:ext cx="389695" cy="389696"/>
              <a:chOff x="5497307" y="3138235"/>
              <a:chExt cx="485687" cy="485688"/>
            </a:xfrm>
          </p:grpSpPr>
          <p:sp>
            <p:nvSpPr>
              <p:cNvPr id="29" name="Oval 52"/>
              <p:cNvSpPr>
                <a:spLocks noChangeArrowheads="1"/>
              </p:cNvSpPr>
              <p:nvPr/>
            </p:nvSpPr>
            <p:spPr bwMode="auto">
              <a:xfrm>
                <a:off x="5497307" y="3138235"/>
                <a:ext cx="485687" cy="48568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0" name="Oval 53"/>
              <p:cNvSpPr>
                <a:spLocks noChangeArrowheads="1"/>
              </p:cNvSpPr>
              <p:nvPr/>
            </p:nvSpPr>
            <p:spPr bwMode="auto">
              <a:xfrm>
                <a:off x="5520606" y="3161533"/>
                <a:ext cx="436402" cy="43729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1" name="Freeform 54"/>
              <p:cNvSpPr/>
              <p:nvPr/>
            </p:nvSpPr>
            <p:spPr bwMode="auto">
              <a:xfrm>
                <a:off x="5618824" y="3295038"/>
                <a:ext cx="257890" cy="152705"/>
              </a:xfrm>
              <a:custGeom>
                <a:avLst/>
                <a:gdLst>
                  <a:gd name="T0" fmla="*/ 134 w 172"/>
                  <a:gd name="T1" fmla="*/ 28 h 102"/>
                  <a:gd name="T2" fmla="*/ 132 w 172"/>
                  <a:gd name="T3" fmla="*/ 28 h 102"/>
                  <a:gd name="T4" fmla="*/ 86 w 172"/>
                  <a:gd name="T5" fmla="*/ 0 h 102"/>
                  <a:gd name="T6" fmla="*/ 39 w 172"/>
                  <a:gd name="T7" fmla="*/ 28 h 102"/>
                  <a:gd name="T8" fmla="*/ 37 w 172"/>
                  <a:gd name="T9" fmla="*/ 28 h 102"/>
                  <a:gd name="T10" fmla="*/ 0 w 172"/>
                  <a:gd name="T11" fmla="*/ 65 h 102"/>
                  <a:gd name="T12" fmla="*/ 37 w 172"/>
                  <a:gd name="T13" fmla="*/ 102 h 102"/>
                  <a:gd name="T14" fmla="*/ 72 w 172"/>
                  <a:gd name="T15" fmla="*/ 102 h 102"/>
                  <a:gd name="T16" fmla="*/ 72 w 172"/>
                  <a:gd name="T17" fmla="*/ 86 h 102"/>
                  <a:gd name="T18" fmla="*/ 43 w 172"/>
                  <a:gd name="T19" fmla="*/ 86 h 102"/>
                  <a:gd name="T20" fmla="*/ 86 w 172"/>
                  <a:gd name="T21" fmla="*/ 47 h 102"/>
                  <a:gd name="T22" fmla="*/ 130 w 172"/>
                  <a:gd name="T23" fmla="*/ 86 h 102"/>
                  <a:gd name="T24" fmla="*/ 96 w 172"/>
                  <a:gd name="T25" fmla="*/ 86 h 102"/>
                  <a:gd name="T26" fmla="*/ 96 w 172"/>
                  <a:gd name="T27" fmla="*/ 102 h 102"/>
                  <a:gd name="T28" fmla="*/ 134 w 172"/>
                  <a:gd name="T29" fmla="*/ 102 h 102"/>
                  <a:gd name="T30" fmla="*/ 172 w 172"/>
                  <a:gd name="T31" fmla="*/ 65 h 102"/>
                  <a:gd name="T32" fmla="*/ 134 w 172"/>
                  <a:gd name="T33"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02">
                    <a:moveTo>
                      <a:pt x="134" y="28"/>
                    </a:moveTo>
                    <a:cubicBezTo>
                      <a:pt x="134" y="28"/>
                      <a:pt x="133" y="28"/>
                      <a:pt x="132" y="28"/>
                    </a:cubicBezTo>
                    <a:cubicBezTo>
                      <a:pt x="124" y="11"/>
                      <a:pt x="106" y="0"/>
                      <a:pt x="86" y="0"/>
                    </a:cubicBezTo>
                    <a:cubicBezTo>
                      <a:pt x="65" y="0"/>
                      <a:pt x="48" y="11"/>
                      <a:pt x="39" y="28"/>
                    </a:cubicBezTo>
                    <a:cubicBezTo>
                      <a:pt x="38" y="28"/>
                      <a:pt x="38" y="28"/>
                      <a:pt x="37" y="28"/>
                    </a:cubicBezTo>
                    <a:cubicBezTo>
                      <a:pt x="16" y="28"/>
                      <a:pt x="0" y="44"/>
                      <a:pt x="0" y="65"/>
                    </a:cubicBezTo>
                    <a:cubicBezTo>
                      <a:pt x="0" y="85"/>
                      <a:pt x="16" y="102"/>
                      <a:pt x="37" y="102"/>
                    </a:cubicBezTo>
                    <a:cubicBezTo>
                      <a:pt x="72" y="102"/>
                      <a:pt x="72" y="102"/>
                      <a:pt x="72" y="102"/>
                    </a:cubicBezTo>
                    <a:cubicBezTo>
                      <a:pt x="72" y="86"/>
                      <a:pt x="72" y="86"/>
                      <a:pt x="72" y="86"/>
                    </a:cubicBezTo>
                    <a:cubicBezTo>
                      <a:pt x="43" y="86"/>
                      <a:pt x="43" y="86"/>
                      <a:pt x="43" y="86"/>
                    </a:cubicBezTo>
                    <a:cubicBezTo>
                      <a:pt x="86" y="47"/>
                      <a:pt x="86" y="47"/>
                      <a:pt x="86" y="47"/>
                    </a:cubicBezTo>
                    <a:cubicBezTo>
                      <a:pt x="130" y="86"/>
                      <a:pt x="130" y="86"/>
                      <a:pt x="130" y="86"/>
                    </a:cubicBezTo>
                    <a:cubicBezTo>
                      <a:pt x="96" y="86"/>
                      <a:pt x="96" y="86"/>
                      <a:pt x="96" y="86"/>
                    </a:cubicBezTo>
                    <a:cubicBezTo>
                      <a:pt x="96" y="102"/>
                      <a:pt x="96" y="102"/>
                      <a:pt x="96" y="102"/>
                    </a:cubicBezTo>
                    <a:cubicBezTo>
                      <a:pt x="134" y="102"/>
                      <a:pt x="134" y="102"/>
                      <a:pt x="134" y="102"/>
                    </a:cubicBezTo>
                    <a:cubicBezTo>
                      <a:pt x="155" y="102"/>
                      <a:pt x="172" y="85"/>
                      <a:pt x="172" y="65"/>
                    </a:cubicBezTo>
                    <a:cubicBezTo>
                      <a:pt x="172" y="44"/>
                      <a:pt x="155" y="28"/>
                      <a:pt x="134" y="2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nvGrpSpPr>
            <p:cNvPr id="15" name="Group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344575" y="3657505"/>
              <a:ext cx="626964" cy="629121"/>
              <a:chOff x="6156839" y="3656182"/>
              <a:chExt cx="781401" cy="784090"/>
            </a:xfrm>
          </p:grpSpPr>
          <p:sp>
            <p:nvSpPr>
              <p:cNvPr id="20" name="Oval 55"/>
              <p:cNvSpPr>
                <a:spLocks noChangeArrowheads="1"/>
              </p:cNvSpPr>
              <p:nvPr/>
            </p:nvSpPr>
            <p:spPr bwMode="auto">
              <a:xfrm>
                <a:off x="6156839" y="3656182"/>
                <a:ext cx="781401" cy="784090"/>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Oval 56"/>
              <p:cNvSpPr>
                <a:spLocks noChangeArrowheads="1"/>
              </p:cNvSpPr>
              <p:nvPr/>
            </p:nvSpPr>
            <p:spPr bwMode="auto">
              <a:xfrm>
                <a:off x="6194475" y="3696507"/>
                <a:ext cx="706129" cy="705233"/>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2" name="Group 31"/>
              <p:cNvGrpSpPr/>
              <p:nvPr/>
            </p:nvGrpSpPr>
            <p:grpSpPr>
              <a:xfrm>
                <a:off x="6362046" y="3830026"/>
                <a:ext cx="311844" cy="404143"/>
                <a:chOff x="6386337" y="3714908"/>
                <a:chExt cx="311844" cy="404143"/>
              </a:xfrm>
            </p:grpSpPr>
            <p:sp>
              <p:nvSpPr>
                <p:cNvPr id="23" name="Freeform 57"/>
                <p:cNvSpPr/>
                <p:nvPr/>
              </p:nvSpPr>
              <p:spPr bwMode="auto">
                <a:xfrm>
                  <a:off x="6394402" y="4072453"/>
                  <a:ext cx="60039" cy="46597"/>
                </a:xfrm>
                <a:custGeom>
                  <a:avLst/>
                  <a:gdLst>
                    <a:gd name="T0" fmla="*/ 16 w 28"/>
                    <a:gd name="T1" fmla="*/ 0 h 22"/>
                    <a:gd name="T2" fmla="*/ 13 w 28"/>
                    <a:gd name="T3" fmla="*/ 0 h 22"/>
                    <a:gd name="T4" fmla="*/ 0 w 28"/>
                    <a:gd name="T5" fmla="*/ 8 h 22"/>
                    <a:gd name="T6" fmla="*/ 0 w 28"/>
                    <a:gd name="T7" fmla="*/ 12 h 22"/>
                    <a:gd name="T8" fmla="*/ 13 w 28"/>
                    <a:gd name="T9" fmla="*/ 22 h 22"/>
                    <a:gd name="T10" fmla="*/ 16 w 28"/>
                    <a:gd name="T11" fmla="*/ 22 h 22"/>
                    <a:gd name="T12" fmla="*/ 28 w 28"/>
                    <a:gd name="T13" fmla="*/ 12 h 22"/>
                    <a:gd name="T14" fmla="*/ 28 w 28"/>
                    <a:gd name="T15" fmla="*/ 8 h 22"/>
                    <a:gd name="T16" fmla="*/ 16 w 28"/>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16" y="0"/>
                      </a:moveTo>
                      <a:cubicBezTo>
                        <a:pt x="13" y="0"/>
                        <a:pt x="13" y="0"/>
                        <a:pt x="13" y="0"/>
                      </a:cubicBezTo>
                      <a:cubicBezTo>
                        <a:pt x="7" y="0"/>
                        <a:pt x="0" y="2"/>
                        <a:pt x="0" y="8"/>
                      </a:cubicBezTo>
                      <a:cubicBezTo>
                        <a:pt x="0" y="12"/>
                        <a:pt x="0" y="12"/>
                        <a:pt x="0" y="12"/>
                      </a:cubicBezTo>
                      <a:cubicBezTo>
                        <a:pt x="0" y="18"/>
                        <a:pt x="7" y="22"/>
                        <a:pt x="13" y="22"/>
                      </a:cubicBezTo>
                      <a:cubicBezTo>
                        <a:pt x="16" y="22"/>
                        <a:pt x="16" y="22"/>
                        <a:pt x="16" y="22"/>
                      </a:cubicBezTo>
                      <a:cubicBezTo>
                        <a:pt x="22" y="22"/>
                        <a:pt x="28" y="18"/>
                        <a:pt x="28" y="12"/>
                      </a:cubicBezTo>
                      <a:cubicBezTo>
                        <a:pt x="28" y="8"/>
                        <a:pt x="28" y="8"/>
                        <a:pt x="28" y="8"/>
                      </a:cubicBezTo>
                      <a:cubicBezTo>
                        <a:pt x="28" y="2"/>
                        <a:pt x="22" y="0"/>
                        <a:pt x="16"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Freeform 58"/>
                <p:cNvSpPr/>
                <p:nvPr/>
              </p:nvSpPr>
              <p:spPr bwMode="auto">
                <a:xfrm>
                  <a:off x="6458025" y="4017791"/>
                  <a:ext cx="55558" cy="101260"/>
                </a:xfrm>
                <a:custGeom>
                  <a:avLst/>
                  <a:gdLst>
                    <a:gd name="T0" fmla="*/ 14 w 26"/>
                    <a:gd name="T1" fmla="*/ 0 h 48"/>
                    <a:gd name="T2" fmla="*/ 10 w 26"/>
                    <a:gd name="T3" fmla="*/ 0 h 48"/>
                    <a:gd name="T4" fmla="*/ 0 w 26"/>
                    <a:gd name="T5" fmla="*/ 9 h 48"/>
                    <a:gd name="T6" fmla="*/ 0 w 26"/>
                    <a:gd name="T7" fmla="*/ 38 h 48"/>
                    <a:gd name="T8" fmla="*/ 10 w 26"/>
                    <a:gd name="T9" fmla="*/ 48 h 48"/>
                    <a:gd name="T10" fmla="*/ 14 w 26"/>
                    <a:gd name="T11" fmla="*/ 48 h 48"/>
                    <a:gd name="T12" fmla="*/ 26 w 26"/>
                    <a:gd name="T13" fmla="*/ 38 h 48"/>
                    <a:gd name="T14" fmla="*/ 26 w 26"/>
                    <a:gd name="T15" fmla="*/ 9 h 48"/>
                    <a:gd name="T16" fmla="*/ 14 w 2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14" y="0"/>
                      </a:moveTo>
                      <a:cubicBezTo>
                        <a:pt x="10" y="0"/>
                        <a:pt x="10" y="0"/>
                        <a:pt x="10" y="0"/>
                      </a:cubicBezTo>
                      <a:cubicBezTo>
                        <a:pt x="4" y="0"/>
                        <a:pt x="0" y="3"/>
                        <a:pt x="0" y="9"/>
                      </a:cubicBezTo>
                      <a:cubicBezTo>
                        <a:pt x="0" y="38"/>
                        <a:pt x="0" y="38"/>
                        <a:pt x="0" y="38"/>
                      </a:cubicBezTo>
                      <a:cubicBezTo>
                        <a:pt x="0" y="44"/>
                        <a:pt x="4" y="48"/>
                        <a:pt x="10" y="48"/>
                      </a:cubicBezTo>
                      <a:cubicBezTo>
                        <a:pt x="14" y="48"/>
                        <a:pt x="14" y="48"/>
                        <a:pt x="14" y="48"/>
                      </a:cubicBezTo>
                      <a:cubicBezTo>
                        <a:pt x="20" y="48"/>
                        <a:pt x="26" y="44"/>
                        <a:pt x="26" y="38"/>
                      </a:cubicBezTo>
                      <a:cubicBezTo>
                        <a:pt x="26" y="9"/>
                        <a:pt x="26" y="9"/>
                        <a:pt x="26" y="9"/>
                      </a:cubicBezTo>
                      <a:cubicBezTo>
                        <a:pt x="26" y="3"/>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5" name="Freeform 59"/>
                <p:cNvSpPr/>
                <p:nvPr/>
              </p:nvSpPr>
              <p:spPr bwMode="auto">
                <a:xfrm>
                  <a:off x="6524337" y="3971193"/>
                  <a:ext cx="50182" cy="147857"/>
                </a:xfrm>
                <a:custGeom>
                  <a:avLst/>
                  <a:gdLst>
                    <a:gd name="T0" fmla="*/ 14 w 24"/>
                    <a:gd name="T1" fmla="*/ 0 h 70"/>
                    <a:gd name="T2" fmla="*/ 11 w 24"/>
                    <a:gd name="T3" fmla="*/ 0 h 70"/>
                    <a:gd name="T4" fmla="*/ 0 w 24"/>
                    <a:gd name="T5" fmla="*/ 12 h 70"/>
                    <a:gd name="T6" fmla="*/ 0 w 24"/>
                    <a:gd name="T7" fmla="*/ 60 h 70"/>
                    <a:gd name="T8" fmla="*/ 11 w 24"/>
                    <a:gd name="T9" fmla="*/ 70 h 70"/>
                    <a:gd name="T10" fmla="*/ 14 w 24"/>
                    <a:gd name="T11" fmla="*/ 70 h 70"/>
                    <a:gd name="T12" fmla="*/ 24 w 24"/>
                    <a:gd name="T13" fmla="*/ 60 h 70"/>
                    <a:gd name="T14" fmla="*/ 24 w 24"/>
                    <a:gd name="T15" fmla="*/ 12 h 70"/>
                    <a:gd name="T16" fmla="*/ 14 w 24"/>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70">
                      <a:moveTo>
                        <a:pt x="14" y="0"/>
                      </a:moveTo>
                      <a:cubicBezTo>
                        <a:pt x="11" y="0"/>
                        <a:pt x="11" y="0"/>
                        <a:pt x="11" y="0"/>
                      </a:cubicBezTo>
                      <a:cubicBezTo>
                        <a:pt x="5" y="0"/>
                        <a:pt x="0" y="6"/>
                        <a:pt x="0" y="12"/>
                      </a:cubicBezTo>
                      <a:cubicBezTo>
                        <a:pt x="0" y="60"/>
                        <a:pt x="0" y="60"/>
                        <a:pt x="0" y="60"/>
                      </a:cubicBezTo>
                      <a:cubicBezTo>
                        <a:pt x="0" y="65"/>
                        <a:pt x="5" y="70"/>
                        <a:pt x="11" y="70"/>
                      </a:cubicBezTo>
                      <a:cubicBezTo>
                        <a:pt x="14" y="70"/>
                        <a:pt x="14" y="70"/>
                        <a:pt x="14" y="70"/>
                      </a:cubicBezTo>
                      <a:cubicBezTo>
                        <a:pt x="20" y="70"/>
                        <a:pt x="24" y="65"/>
                        <a:pt x="24" y="60"/>
                      </a:cubicBezTo>
                      <a:cubicBezTo>
                        <a:pt x="24" y="12"/>
                        <a:pt x="24" y="12"/>
                        <a:pt x="24" y="12"/>
                      </a:cubicBezTo>
                      <a:cubicBezTo>
                        <a:pt x="24" y="6"/>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Freeform 60"/>
                <p:cNvSpPr/>
                <p:nvPr/>
              </p:nvSpPr>
              <p:spPr bwMode="auto">
                <a:xfrm>
                  <a:off x="6583480" y="3920115"/>
                  <a:ext cx="51078" cy="198935"/>
                </a:xfrm>
                <a:custGeom>
                  <a:avLst/>
                  <a:gdLst>
                    <a:gd name="T0" fmla="*/ 24 w 24"/>
                    <a:gd name="T1" fmla="*/ 11 h 94"/>
                    <a:gd name="T2" fmla="*/ 13 w 24"/>
                    <a:gd name="T3" fmla="*/ 0 h 94"/>
                    <a:gd name="T4" fmla="*/ 11 w 24"/>
                    <a:gd name="T5" fmla="*/ 0 h 94"/>
                    <a:gd name="T6" fmla="*/ 0 w 24"/>
                    <a:gd name="T7" fmla="*/ 11 h 94"/>
                    <a:gd name="T8" fmla="*/ 0 w 24"/>
                    <a:gd name="T9" fmla="*/ 83 h 94"/>
                    <a:gd name="T10" fmla="*/ 11 w 24"/>
                    <a:gd name="T11" fmla="*/ 94 h 94"/>
                    <a:gd name="T12" fmla="*/ 13 w 24"/>
                    <a:gd name="T13" fmla="*/ 94 h 94"/>
                    <a:gd name="T14" fmla="*/ 24 w 24"/>
                    <a:gd name="T15" fmla="*/ 83 h 94"/>
                    <a:gd name="T16" fmla="*/ 24 w 24"/>
                    <a:gd name="T1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94">
                      <a:moveTo>
                        <a:pt x="24" y="11"/>
                      </a:moveTo>
                      <a:cubicBezTo>
                        <a:pt x="24" y="5"/>
                        <a:pt x="19" y="0"/>
                        <a:pt x="13" y="0"/>
                      </a:cubicBezTo>
                      <a:cubicBezTo>
                        <a:pt x="11" y="0"/>
                        <a:pt x="11" y="0"/>
                        <a:pt x="11" y="0"/>
                      </a:cubicBezTo>
                      <a:cubicBezTo>
                        <a:pt x="5" y="0"/>
                        <a:pt x="0" y="5"/>
                        <a:pt x="0" y="11"/>
                      </a:cubicBezTo>
                      <a:cubicBezTo>
                        <a:pt x="0" y="83"/>
                        <a:pt x="0" y="83"/>
                        <a:pt x="0" y="83"/>
                      </a:cubicBezTo>
                      <a:cubicBezTo>
                        <a:pt x="0" y="89"/>
                        <a:pt x="5" y="94"/>
                        <a:pt x="11" y="94"/>
                      </a:cubicBezTo>
                      <a:cubicBezTo>
                        <a:pt x="13" y="94"/>
                        <a:pt x="13" y="94"/>
                        <a:pt x="13" y="94"/>
                      </a:cubicBezTo>
                      <a:cubicBezTo>
                        <a:pt x="19" y="94"/>
                        <a:pt x="24" y="89"/>
                        <a:pt x="24" y="83"/>
                      </a:cubicBezTo>
                      <a:lnTo>
                        <a:pt x="24" y="1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7" name="Freeform 61"/>
                <p:cNvSpPr/>
                <p:nvPr/>
              </p:nvSpPr>
              <p:spPr bwMode="auto">
                <a:xfrm>
                  <a:off x="6647103" y="3865453"/>
                  <a:ext cx="51078" cy="253597"/>
                </a:xfrm>
                <a:custGeom>
                  <a:avLst/>
                  <a:gdLst>
                    <a:gd name="T0" fmla="*/ 13 w 24"/>
                    <a:gd name="T1" fmla="*/ 0 h 120"/>
                    <a:gd name="T2" fmla="*/ 11 w 24"/>
                    <a:gd name="T3" fmla="*/ 0 h 120"/>
                    <a:gd name="T4" fmla="*/ 0 w 24"/>
                    <a:gd name="T5" fmla="*/ 12 h 120"/>
                    <a:gd name="T6" fmla="*/ 0 w 24"/>
                    <a:gd name="T7" fmla="*/ 109 h 120"/>
                    <a:gd name="T8" fmla="*/ 11 w 24"/>
                    <a:gd name="T9" fmla="*/ 120 h 120"/>
                    <a:gd name="T10" fmla="*/ 13 w 24"/>
                    <a:gd name="T11" fmla="*/ 120 h 120"/>
                    <a:gd name="T12" fmla="*/ 24 w 24"/>
                    <a:gd name="T13" fmla="*/ 109 h 120"/>
                    <a:gd name="T14" fmla="*/ 24 w 24"/>
                    <a:gd name="T15" fmla="*/ 12 h 120"/>
                    <a:gd name="T16" fmla="*/ 13 w 24"/>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0">
                      <a:moveTo>
                        <a:pt x="13" y="0"/>
                      </a:moveTo>
                      <a:cubicBezTo>
                        <a:pt x="11" y="0"/>
                        <a:pt x="11" y="0"/>
                        <a:pt x="11" y="0"/>
                      </a:cubicBezTo>
                      <a:cubicBezTo>
                        <a:pt x="5" y="0"/>
                        <a:pt x="0" y="6"/>
                        <a:pt x="0" y="12"/>
                      </a:cubicBezTo>
                      <a:cubicBezTo>
                        <a:pt x="0" y="109"/>
                        <a:pt x="0" y="109"/>
                        <a:pt x="0" y="109"/>
                      </a:cubicBezTo>
                      <a:cubicBezTo>
                        <a:pt x="0" y="115"/>
                        <a:pt x="5" y="120"/>
                        <a:pt x="11" y="120"/>
                      </a:cubicBezTo>
                      <a:cubicBezTo>
                        <a:pt x="13" y="120"/>
                        <a:pt x="13" y="120"/>
                        <a:pt x="13" y="120"/>
                      </a:cubicBezTo>
                      <a:cubicBezTo>
                        <a:pt x="19" y="120"/>
                        <a:pt x="24" y="115"/>
                        <a:pt x="24" y="109"/>
                      </a:cubicBezTo>
                      <a:cubicBezTo>
                        <a:pt x="24" y="12"/>
                        <a:pt x="24" y="12"/>
                        <a:pt x="24" y="12"/>
                      </a:cubicBezTo>
                      <a:cubicBezTo>
                        <a:pt x="24" y="6"/>
                        <a:pt x="19" y="0"/>
                        <a:pt x="13"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8" name="Freeform 62"/>
                <p:cNvSpPr/>
                <p:nvPr/>
              </p:nvSpPr>
              <p:spPr bwMode="auto">
                <a:xfrm>
                  <a:off x="6386337" y="3714908"/>
                  <a:ext cx="311844" cy="273311"/>
                </a:xfrm>
                <a:custGeom>
                  <a:avLst/>
                  <a:gdLst>
                    <a:gd name="T0" fmla="*/ 146 w 147"/>
                    <a:gd name="T1" fmla="*/ 6 h 129"/>
                    <a:gd name="T2" fmla="*/ 135 w 147"/>
                    <a:gd name="T3" fmla="*/ 2 h 129"/>
                    <a:gd name="T4" fmla="*/ 98 w 147"/>
                    <a:gd name="T5" fmla="*/ 16 h 129"/>
                    <a:gd name="T6" fmla="*/ 93 w 147"/>
                    <a:gd name="T7" fmla="*/ 27 h 129"/>
                    <a:gd name="T8" fmla="*/ 101 w 147"/>
                    <a:gd name="T9" fmla="*/ 33 h 129"/>
                    <a:gd name="T10" fmla="*/ 104 w 147"/>
                    <a:gd name="T11" fmla="*/ 32 h 129"/>
                    <a:gd name="T12" fmla="*/ 118 w 147"/>
                    <a:gd name="T13" fmla="*/ 27 h 129"/>
                    <a:gd name="T14" fmla="*/ 7 w 147"/>
                    <a:gd name="T15" fmla="*/ 112 h 129"/>
                    <a:gd name="T16" fmla="*/ 2 w 147"/>
                    <a:gd name="T17" fmla="*/ 123 h 129"/>
                    <a:gd name="T18" fmla="*/ 10 w 147"/>
                    <a:gd name="T19" fmla="*/ 129 h 129"/>
                    <a:gd name="T20" fmla="*/ 13 w 147"/>
                    <a:gd name="T21" fmla="*/ 128 h 129"/>
                    <a:gd name="T22" fmla="*/ 128 w 147"/>
                    <a:gd name="T23" fmla="*/ 43 h 129"/>
                    <a:gd name="T24" fmla="*/ 128 w 147"/>
                    <a:gd name="T25" fmla="*/ 51 h 129"/>
                    <a:gd name="T26" fmla="*/ 137 w 147"/>
                    <a:gd name="T27" fmla="*/ 60 h 129"/>
                    <a:gd name="T28" fmla="*/ 147 w 147"/>
                    <a:gd name="T29" fmla="*/ 51 h 129"/>
                    <a:gd name="T30" fmla="*/ 147 w 147"/>
                    <a:gd name="T31" fmla="*/ 11 h 129"/>
                    <a:gd name="T32" fmla="*/ 147 w 147"/>
                    <a:gd name="T33" fmla="*/ 11 h 129"/>
                    <a:gd name="T34" fmla="*/ 146 w 147"/>
                    <a:gd name="T35" fmla="*/ 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9">
                      <a:moveTo>
                        <a:pt x="146" y="6"/>
                      </a:moveTo>
                      <a:cubicBezTo>
                        <a:pt x="144" y="2"/>
                        <a:pt x="139" y="0"/>
                        <a:pt x="135" y="2"/>
                      </a:cubicBezTo>
                      <a:cubicBezTo>
                        <a:pt x="98" y="16"/>
                        <a:pt x="98" y="16"/>
                        <a:pt x="98" y="16"/>
                      </a:cubicBezTo>
                      <a:cubicBezTo>
                        <a:pt x="93" y="18"/>
                        <a:pt x="91" y="23"/>
                        <a:pt x="93" y="27"/>
                      </a:cubicBezTo>
                      <a:cubicBezTo>
                        <a:pt x="94" y="31"/>
                        <a:pt x="97" y="33"/>
                        <a:pt x="101" y="33"/>
                      </a:cubicBezTo>
                      <a:cubicBezTo>
                        <a:pt x="102" y="33"/>
                        <a:pt x="103" y="32"/>
                        <a:pt x="104" y="32"/>
                      </a:cubicBezTo>
                      <a:cubicBezTo>
                        <a:pt x="118" y="27"/>
                        <a:pt x="118" y="27"/>
                        <a:pt x="118" y="27"/>
                      </a:cubicBezTo>
                      <a:cubicBezTo>
                        <a:pt x="75" y="87"/>
                        <a:pt x="7" y="112"/>
                        <a:pt x="7" y="112"/>
                      </a:cubicBezTo>
                      <a:cubicBezTo>
                        <a:pt x="2" y="114"/>
                        <a:pt x="0" y="119"/>
                        <a:pt x="2" y="123"/>
                      </a:cubicBezTo>
                      <a:cubicBezTo>
                        <a:pt x="3" y="127"/>
                        <a:pt x="6" y="129"/>
                        <a:pt x="10" y="129"/>
                      </a:cubicBezTo>
                      <a:cubicBezTo>
                        <a:pt x="10" y="129"/>
                        <a:pt x="12" y="129"/>
                        <a:pt x="13" y="128"/>
                      </a:cubicBezTo>
                      <a:cubicBezTo>
                        <a:pt x="16" y="127"/>
                        <a:pt x="80" y="103"/>
                        <a:pt x="128" y="43"/>
                      </a:cubicBezTo>
                      <a:cubicBezTo>
                        <a:pt x="128" y="51"/>
                        <a:pt x="128" y="51"/>
                        <a:pt x="128" y="51"/>
                      </a:cubicBezTo>
                      <a:cubicBezTo>
                        <a:pt x="128" y="56"/>
                        <a:pt x="133" y="60"/>
                        <a:pt x="137" y="60"/>
                      </a:cubicBezTo>
                      <a:cubicBezTo>
                        <a:pt x="142" y="60"/>
                        <a:pt x="147" y="56"/>
                        <a:pt x="147" y="51"/>
                      </a:cubicBezTo>
                      <a:cubicBezTo>
                        <a:pt x="147" y="11"/>
                        <a:pt x="147" y="11"/>
                        <a:pt x="147" y="11"/>
                      </a:cubicBezTo>
                      <a:cubicBezTo>
                        <a:pt x="147" y="11"/>
                        <a:pt x="147" y="11"/>
                        <a:pt x="147" y="11"/>
                      </a:cubicBezTo>
                      <a:cubicBezTo>
                        <a:pt x="147" y="9"/>
                        <a:pt x="147" y="8"/>
                        <a:pt x="146" y="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grpSp>
          <p:nvGrpSpPr>
            <p:cNvPr id="16" name="Group 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976572" y="2515740"/>
              <a:ext cx="1093592" cy="1093592"/>
              <a:chOff x="6944513" y="2233171"/>
              <a:chExt cx="1362972" cy="1362972"/>
            </a:xfrm>
          </p:grpSpPr>
          <p:sp>
            <p:nvSpPr>
              <p:cNvPr id="17" name="Oval 63"/>
              <p:cNvSpPr>
                <a:spLocks noChangeArrowheads="1"/>
              </p:cNvSpPr>
              <p:nvPr/>
            </p:nvSpPr>
            <p:spPr bwMode="auto">
              <a:xfrm>
                <a:off x="6944513" y="2233171"/>
                <a:ext cx="1362972" cy="1362972"/>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Oval 64"/>
              <p:cNvSpPr>
                <a:spLocks noChangeArrowheads="1"/>
              </p:cNvSpPr>
              <p:nvPr/>
            </p:nvSpPr>
            <p:spPr bwMode="auto">
              <a:xfrm>
                <a:off x="7012616" y="2301275"/>
                <a:ext cx="1229452" cy="1229453"/>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Freeform 155"/>
              <p:cNvSpPr>
                <a:spLocks noEditPoints="1"/>
              </p:cNvSpPr>
              <p:nvPr/>
            </p:nvSpPr>
            <p:spPr bwMode="auto">
              <a:xfrm>
                <a:off x="7416504" y="2682179"/>
                <a:ext cx="418990" cy="464955"/>
              </a:xfrm>
              <a:custGeom>
                <a:avLst/>
                <a:gdLst>
                  <a:gd name="T0" fmla="*/ 288 w 300"/>
                  <a:gd name="T1" fmla="*/ 12 h 367"/>
                  <a:gd name="T2" fmla="*/ 259 w 300"/>
                  <a:gd name="T3" fmla="*/ 0 h 367"/>
                  <a:gd name="T4" fmla="*/ 42 w 300"/>
                  <a:gd name="T5" fmla="*/ 0 h 367"/>
                  <a:gd name="T6" fmla="*/ 12 w 300"/>
                  <a:gd name="T7" fmla="*/ 12 h 367"/>
                  <a:gd name="T8" fmla="*/ 0 w 300"/>
                  <a:gd name="T9" fmla="*/ 42 h 367"/>
                  <a:gd name="T10" fmla="*/ 0 w 300"/>
                  <a:gd name="T11" fmla="*/ 325 h 367"/>
                  <a:gd name="T12" fmla="*/ 12 w 300"/>
                  <a:gd name="T13" fmla="*/ 355 h 367"/>
                  <a:gd name="T14" fmla="*/ 42 w 300"/>
                  <a:gd name="T15" fmla="*/ 367 h 367"/>
                  <a:gd name="T16" fmla="*/ 259 w 300"/>
                  <a:gd name="T17" fmla="*/ 367 h 367"/>
                  <a:gd name="T18" fmla="*/ 288 w 300"/>
                  <a:gd name="T19" fmla="*/ 355 h 367"/>
                  <a:gd name="T20" fmla="*/ 300 w 300"/>
                  <a:gd name="T21" fmla="*/ 325 h 367"/>
                  <a:gd name="T22" fmla="*/ 300 w 300"/>
                  <a:gd name="T23" fmla="*/ 42 h 367"/>
                  <a:gd name="T24" fmla="*/ 288 w 300"/>
                  <a:gd name="T25" fmla="*/ 12 h 367"/>
                  <a:gd name="T26" fmla="*/ 162 w 300"/>
                  <a:gd name="T27" fmla="*/ 345 h 367"/>
                  <a:gd name="T28" fmla="*/ 150 w 300"/>
                  <a:gd name="T29" fmla="*/ 350 h 367"/>
                  <a:gd name="T30" fmla="*/ 138 w 300"/>
                  <a:gd name="T31" fmla="*/ 345 h 367"/>
                  <a:gd name="T32" fmla="*/ 133 w 300"/>
                  <a:gd name="T33" fmla="*/ 334 h 367"/>
                  <a:gd name="T34" fmla="*/ 138 w 300"/>
                  <a:gd name="T35" fmla="*/ 322 h 367"/>
                  <a:gd name="T36" fmla="*/ 150 w 300"/>
                  <a:gd name="T37" fmla="*/ 317 h 367"/>
                  <a:gd name="T38" fmla="*/ 162 w 300"/>
                  <a:gd name="T39" fmla="*/ 322 h 367"/>
                  <a:gd name="T40" fmla="*/ 167 w 300"/>
                  <a:gd name="T41" fmla="*/ 334 h 367"/>
                  <a:gd name="T42" fmla="*/ 162 w 300"/>
                  <a:gd name="T43" fmla="*/ 345 h 367"/>
                  <a:gd name="T44" fmla="*/ 267 w 300"/>
                  <a:gd name="T45" fmla="*/ 292 h 367"/>
                  <a:gd name="T46" fmla="*/ 265 w 300"/>
                  <a:gd name="T47" fmla="*/ 298 h 367"/>
                  <a:gd name="T48" fmla="*/ 259 w 300"/>
                  <a:gd name="T49" fmla="*/ 300 h 367"/>
                  <a:gd name="T50" fmla="*/ 42 w 300"/>
                  <a:gd name="T51" fmla="*/ 300 h 367"/>
                  <a:gd name="T52" fmla="*/ 36 w 300"/>
                  <a:gd name="T53" fmla="*/ 298 h 367"/>
                  <a:gd name="T54" fmla="*/ 33 w 300"/>
                  <a:gd name="T55" fmla="*/ 292 h 367"/>
                  <a:gd name="T56" fmla="*/ 33 w 300"/>
                  <a:gd name="T57" fmla="*/ 42 h 367"/>
                  <a:gd name="T58" fmla="*/ 36 w 300"/>
                  <a:gd name="T59" fmla="*/ 36 h 367"/>
                  <a:gd name="T60" fmla="*/ 42 w 300"/>
                  <a:gd name="T61" fmla="*/ 33 h 367"/>
                  <a:gd name="T62" fmla="*/ 259 w 300"/>
                  <a:gd name="T63" fmla="*/ 33 h 367"/>
                  <a:gd name="T64" fmla="*/ 265 w 300"/>
                  <a:gd name="T65" fmla="*/ 36 h 367"/>
                  <a:gd name="T66" fmla="*/ 267 w 300"/>
                  <a:gd name="T67" fmla="*/ 42 h 367"/>
                  <a:gd name="T68" fmla="*/ 267 w 300"/>
                  <a:gd name="T69" fmla="*/ 292 h 367"/>
                  <a:gd name="T70" fmla="*/ 267 w 300"/>
                  <a:gd name="T71" fmla="*/ 292 h 367"/>
                  <a:gd name="T72" fmla="*/ 267 w 300"/>
                  <a:gd name="T73" fmla="*/ 292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0" h="367">
                    <a:moveTo>
                      <a:pt x="288" y="12"/>
                    </a:moveTo>
                    <a:cubicBezTo>
                      <a:pt x="280" y="4"/>
                      <a:pt x="270" y="0"/>
                      <a:pt x="2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259" y="367"/>
                      <a:pt x="259" y="367"/>
                      <a:pt x="259" y="367"/>
                    </a:cubicBezTo>
                    <a:cubicBezTo>
                      <a:pt x="270" y="367"/>
                      <a:pt x="280" y="363"/>
                      <a:pt x="288" y="355"/>
                    </a:cubicBezTo>
                    <a:cubicBezTo>
                      <a:pt x="296" y="347"/>
                      <a:pt x="300" y="337"/>
                      <a:pt x="300" y="325"/>
                    </a:cubicBezTo>
                    <a:cubicBezTo>
                      <a:pt x="300" y="42"/>
                      <a:pt x="300" y="42"/>
                      <a:pt x="300" y="42"/>
                    </a:cubicBezTo>
                    <a:cubicBezTo>
                      <a:pt x="300" y="30"/>
                      <a:pt x="296" y="20"/>
                      <a:pt x="288" y="12"/>
                    </a:cubicBezTo>
                    <a:close/>
                    <a:moveTo>
                      <a:pt x="162" y="345"/>
                    </a:moveTo>
                    <a:cubicBezTo>
                      <a:pt x="159" y="349"/>
                      <a:pt x="155" y="350"/>
                      <a:pt x="150" y="350"/>
                    </a:cubicBezTo>
                    <a:cubicBezTo>
                      <a:pt x="146" y="350"/>
                      <a:pt x="142" y="349"/>
                      <a:pt x="138" y="345"/>
                    </a:cubicBezTo>
                    <a:cubicBezTo>
                      <a:pt x="135" y="342"/>
                      <a:pt x="133" y="338"/>
                      <a:pt x="133" y="334"/>
                    </a:cubicBezTo>
                    <a:cubicBezTo>
                      <a:pt x="133" y="329"/>
                      <a:pt x="135" y="325"/>
                      <a:pt x="138" y="322"/>
                    </a:cubicBezTo>
                    <a:cubicBezTo>
                      <a:pt x="142" y="319"/>
                      <a:pt x="146" y="317"/>
                      <a:pt x="150" y="317"/>
                    </a:cubicBezTo>
                    <a:cubicBezTo>
                      <a:pt x="155" y="317"/>
                      <a:pt x="159" y="319"/>
                      <a:pt x="162" y="322"/>
                    </a:cubicBezTo>
                    <a:cubicBezTo>
                      <a:pt x="165" y="325"/>
                      <a:pt x="167" y="329"/>
                      <a:pt x="167" y="334"/>
                    </a:cubicBezTo>
                    <a:cubicBezTo>
                      <a:pt x="167" y="338"/>
                      <a:pt x="165" y="342"/>
                      <a:pt x="162" y="345"/>
                    </a:cubicBezTo>
                    <a:close/>
                    <a:moveTo>
                      <a:pt x="267" y="292"/>
                    </a:moveTo>
                    <a:cubicBezTo>
                      <a:pt x="267" y="294"/>
                      <a:pt x="266" y="296"/>
                      <a:pt x="265" y="298"/>
                    </a:cubicBezTo>
                    <a:cubicBezTo>
                      <a:pt x="263" y="300"/>
                      <a:pt x="261" y="300"/>
                      <a:pt x="259" y="300"/>
                    </a:cubicBezTo>
                    <a:cubicBezTo>
                      <a:pt x="42" y="300"/>
                      <a:pt x="42" y="300"/>
                      <a:pt x="42" y="300"/>
                    </a:cubicBezTo>
                    <a:cubicBezTo>
                      <a:pt x="39" y="300"/>
                      <a:pt x="38" y="300"/>
                      <a:pt x="36" y="298"/>
                    </a:cubicBezTo>
                    <a:cubicBezTo>
                      <a:pt x="34" y="296"/>
                      <a:pt x="33" y="294"/>
                      <a:pt x="33" y="292"/>
                    </a:cubicBezTo>
                    <a:cubicBezTo>
                      <a:pt x="33" y="42"/>
                      <a:pt x="33" y="42"/>
                      <a:pt x="33" y="42"/>
                    </a:cubicBezTo>
                    <a:cubicBezTo>
                      <a:pt x="33" y="39"/>
                      <a:pt x="34" y="37"/>
                      <a:pt x="36" y="36"/>
                    </a:cubicBezTo>
                    <a:cubicBezTo>
                      <a:pt x="38" y="34"/>
                      <a:pt x="39" y="33"/>
                      <a:pt x="42" y="33"/>
                    </a:cubicBezTo>
                    <a:cubicBezTo>
                      <a:pt x="259" y="33"/>
                      <a:pt x="259" y="33"/>
                      <a:pt x="259" y="33"/>
                    </a:cubicBezTo>
                    <a:cubicBezTo>
                      <a:pt x="261" y="33"/>
                      <a:pt x="263" y="34"/>
                      <a:pt x="265" y="36"/>
                    </a:cubicBezTo>
                    <a:cubicBezTo>
                      <a:pt x="266" y="37"/>
                      <a:pt x="267" y="39"/>
                      <a:pt x="267" y="42"/>
                    </a:cubicBezTo>
                    <a:lnTo>
                      <a:pt x="267" y="292"/>
                    </a:lnTo>
                    <a:close/>
                    <a:moveTo>
                      <a:pt x="267" y="292"/>
                    </a:moveTo>
                    <a:cubicBezTo>
                      <a:pt x="267" y="292"/>
                      <a:pt x="267" y="292"/>
                      <a:pt x="267" y="292"/>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sp>
        <p:nvSpPr>
          <p:cNvPr id="40" name="文本框 39"/>
          <p:cNvSpPr txBox="1"/>
          <p:nvPr/>
        </p:nvSpPr>
        <p:spPr>
          <a:xfrm>
            <a:off x="8312150" y="1450975"/>
            <a:ext cx="339280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4. 能复述提高功率因数的方法及提高电路功率因数在生产生活中的意义。</a:t>
            </a:r>
            <a:endPar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43" name="文本框 42"/>
          <p:cNvSpPr txBox="1"/>
          <p:nvPr/>
        </p:nvSpPr>
        <p:spPr>
          <a:xfrm>
            <a:off x="7842250" y="3162935"/>
            <a:ext cx="3181350"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3. 会计算交流电路瞬时功率、有功功率、无功功率和视在功率。</a:t>
            </a:r>
            <a:endPar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46" name="文本框 45"/>
          <p:cNvSpPr txBox="1"/>
          <p:nvPr/>
        </p:nvSpPr>
        <p:spPr>
          <a:xfrm>
            <a:off x="795020" y="4003675"/>
            <a:ext cx="2458720" cy="119888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1. 能熟练应用功率计算方法对正弦交流电路的功率进行分析。</a:t>
            </a:r>
            <a:endPar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49" name="文本框 48"/>
          <p:cNvSpPr txBox="1"/>
          <p:nvPr/>
        </p:nvSpPr>
        <p:spPr>
          <a:xfrm>
            <a:off x="3253740" y="2171700"/>
            <a:ext cx="261175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2. 会分析正弦交流电路负载获得最大功率的条件。</a:t>
            </a:r>
            <a:endParaRPr kumimoji="0" lang="zh-CN" altLang="en-US" sz="1800" b="1"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Freeform 337"/>
          <p:cNvSpPr/>
          <p:nvPr/>
        </p:nvSpPr>
        <p:spPr bwMode="auto">
          <a:xfrm>
            <a:off x="4790980" y="2313239"/>
            <a:ext cx="1837943" cy="1871360"/>
          </a:xfrm>
          <a:custGeom>
            <a:avLst/>
            <a:gdLst>
              <a:gd name="T0" fmla="*/ 0 w 990"/>
              <a:gd name="T1" fmla="*/ 900 h 1008"/>
              <a:gd name="T2" fmla="*/ 0 w 990"/>
              <a:gd name="T3" fmla="*/ 1008 h 1008"/>
              <a:gd name="T4" fmla="*/ 986 w 990"/>
              <a:gd name="T5" fmla="*/ 108 h 1008"/>
              <a:gd name="T6" fmla="*/ 990 w 990"/>
              <a:gd name="T7" fmla="*/ 110 h 1008"/>
              <a:gd name="T8" fmla="*/ 990 w 990"/>
              <a:gd name="T9" fmla="*/ 2 h 1008"/>
              <a:gd name="T10" fmla="*/ 986 w 990"/>
              <a:gd name="T11" fmla="*/ 0 h 1008"/>
              <a:gd name="T12" fmla="*/ 0 w 990"/>
              <a:gd name="T13" fmla="*/ 900 h 1008"/>
            </a:gdLst>
            <a:ahLst/>
            <a:cxnLst>
              <a:cxn ang="0">
                <a:pos x="T0" y="T1"/>
              </a:cxn>
              <a:cxn ang="0">
                <a:pos x="T2" y="T3"/>
              </a:cxn>
              <a:cxn ang="0">
                <a:pos x="T4" y="T5"/>
              </a:cxn>
              <a:cxn ang="0">
                <a:pos x="T6" y="T7"/>
              </a:cxn>
              <a:cxn ang="0">
                <a:pos x="T8" y="T9"/>
              </a:cxn>
              <a:cxn ang="0">
                <a:pos x="T10" y="T11"/>
              </a:cxn>
              <a:cxn ang="0">
                <a:pos x="T12" y="T13"/>
              </a:cxn>
            </a:cxnLst>
            <a:rect l="0" t="0" r="r" b="b"/>
            <a:pathLst>
              <a:path w="990" h="1008">
                <a:moveTo>
                  <a:pt x="0" y="900"/>
                </a:moveTo>
                <a:lnTo>
                  <a:pt x="0" y="1008"/>
                </a:lnTo>
                <a:lnTo>
                  <a:pt x="986" y="108"/>
                </a:lnTo>
                <a:lnTo>
                  <a:pt x="990" y="110"/>
                </a:lnTo>
                <a:lnTo>
                  <a:pt x="990" y="2"/>
                </a:lnTo>
                <a:lnTo>
                  <a:pt x="986" y="0"/>
                </a:lnTo>
                <a:lnTo>
                  <a:pt x="0" y="90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Freeform 338"/>
          <p:cNvSpPr/>
          <p:nvPr/>
        </p:nvSpPr>
        <p:spPr bwMode="auto">
          <a:xfrm>
            <a:off x="6628923" y="2316952"/>
            <a:ext cx="1836087" cy="1875073"/>
          </a:xfrm>
          <a:custGeom>
            <a:avLst/>
            <a:gdLst>
              <a:gd name="T0" fmla="*/ 0 w 989"/>
              <a:gd name="T1" fmla="*/ 0 h 1010"/>
              <a:gd name="T2" fmla="*/ 0 w 989"/>
              <a:gd name="T3" fmla="*/ 108 h 1010"/>
              <a:gd name="T4" fmla="*/ 985 w 989"/>
              <a:gd name="T5" fmla="*/ 1010 h 1010"/>
              <a:gd name="T6" fmla="*/ 989 w 989"/>
              <a:gd name="T7" fmla="*/ 1006 h 1010"/>
              <a:gd name="T8" fmla="*/ 989 w 989"/>
              <a:gd name="T9" fmla="*/ 894 h 1010"/>
              <a:gd name="T10" fmla="*/ 983 w 989"/>
              <a:gd name="T11" fmla="*/ 898 h 1010"/>
              <a:gd name="T12" fmla="*/ 0 w 989"/>
              <a:gd name="T13" fmla="*/ 0 h 1010"/>
            </a:gdLst>
            <a:ahLst/>
            <a:cxnLst>
              <a:cxn ang="0">
                <a:pos x="T0" y="T1"/>
              </a:cxn>
              <a:cxn ang="0">
                <a:pos x="T2" y="T3"/>
              </a:cxn>
              <a:cxn ang="0">
                <a:pos x="T4" y="T5"/>
              </a:cxn>
              <a:cxn ang="0">
                <a:pos x="T6" y="T7"/>
              </a:cxn>
              <a:cxn ang="0">
                <a:pos x="T8" y="T9"/>
              </a:cxn>
              <a:cxn ang="0">
                <a:pos x="T10" y="T11"/>
              </a:cxn>
              <a:cxn ang="0">
                <a:pos x="T12" y="T13"/>
              </a:cxn>
            </a:cxnLst>
            <a:rect l="0" t="0" r="r" b="b"/>
            <a:pathLst>
              <a:path w="989" h="1010">
                <a:moveTo>
                  <a:pt x="0" y="0"/>
                </a:moveTo>
                <a:lnTo>
                  <a:pt x="0" y="108"/>
                </a:lnTo>
                <a:lnTo>
                  <a:pt x="985" y="1010"/>
                </a:lnTo>
                <a:lnTo>
                  <a:pt x="989" y="1006"/>
                </a:lnTo>
                <a:lnTo>
                  <a:pt x="989" y="894"/>
                </a:lnTo>
                <a:lnTo>
                  <a:pt x="983" y="898"/>
                </a:lnTo>
                <a:lnTo>
                  <a:pt x="0" y="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7" name="Freeform 339"/>
          <p:cNvSpPr/>
          <p:nvPr/>
        </p:nvSpPr>
        <p:spPr bwMode="auto">
          <a:xfrm>
            <a:off x="1116950" y="2313239"/>
            <a:ext cx="1836087" cy="1878786"/>
          </a:xfrm>
          <a:custGeom>
            <a:avLst/>
            <a:gdLst>
              <a:gd name="T0" fmla="*/ 989 w 989"/>
              <a:gd name="T1" fmla="*/ 0 h 1012"/>
              <a:gd name="T2" fmla="*/ 2 w 989"/>
              <a:gd name="T3" fmla="*/ 900 h 1012"/>
              <a:gd name="T4" fmla="*/ 0 w 989"/>
              <a:gd name="T5" fmla="*/ 898 h 1012"/>
              <a:gd name="T6" fmla="*/ 0 w 989"/>
              <a:gd name="T7" fmla="*/ 1012 h 1012"/>
              <a:gd name="T8" fmla="*/ 989 w 989"/>
              <a:gd name="T9" fmla="*/ 108 h 1012"/>
              <a:gd name="T10" fmla="*/ 989 w 989"/>
              <a:gd name="T11" fmla="*/ 0 h 1012"/>
            </a:gdLst>
            <a:ahLst/>
            <a:cxnLst>
              <a:cxn ang="0">
                <a:pos x="T0" y="T1"/>
              </a:cxn>
              <a:cxn ang="0">
                <a:pos x="T2" y="T3"/>
              </a:cxn>
              <a:cxn ang="0">
                <a:pos x="T4" y="T5"/>
              </a:cxn>
              <a:cxn ang="0">
                <a:pos x="T6" y="T7"/>
              </a:cxn>
              <a:cxn ang="0">
                <a:pos x="T8" y="T9"/>
              </a:cxn>
              <a:cxn ang="0">
                <a:pos x="T10" y="T11"/>
              </a:cxn>
            </a:cxnLst>
            <a:rect l="0" t="0" r="r" b="b"/>
            <a:pathLst>
              <a:path w="989" h="1012">
                <a:moveTo>
                  <a:pt x="989" y="0"/>
                </a:moveTo>
                <a:lnTo>
                  <a:pt x="2" y="900"/>
                </a:lnTo>
                <a:lnTo>
                  <a:pt x="0" y="898"/>
                </a:lnTo>
                <a:lnTo>
                  <a:pt x="0" y="1012"/>
                </a:lnTo>
                <a:lnTo>
                  <a:pt x="989" y="108"/>
                </a:lnTo>
                <a:lnTo>
                  <a:pt x="989" y="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Freeform 340"/>
          <p:cNvSpPr/>
          <p:nvPr/>
        </p:nvSpPr>
        <p:spPr bwMode="auto">
          <a:xfrm>
            <a:off x="2953037" y="2313239"/>
            <a:ext cx="1837943" cy="1875073"/>
          </a:xfrm>
          <a:custGeom>
            <a:avLst/>
            <a:gdLst>
              <a:gd name="T0" fmla="*/ 988 w 990"/>
              <a:gd name="T1" fmla="*/ 1010 h 1010"/>
              <a:gd name="T2" fmla="*/ 990 w 990"/>
              <a:gd name="T3" fmla="*/ 1008 h 1010"/>
              <a:gd name="T4" fmla="*/ 990 w 990"/>
              <a:gd name="T5" fmla="*/ 900 h 1010"/>
              <a:gd name="T6" fmla="*/ 988 w 990"/>
              <a:gd name="T7" fmla="*/ 902 h 1010"/>
              <a:gd name="T8" fmla="*/ 0 w 990"/>
              <a:gd name="T9" fmla="*/ 0 h 1010"/>
              <a:gd name="T10" fmla="*/ 0 w 990"/>
              <a:gd name="T11" fmla="*/ 0 h 1010"/>
              <a:gd name="T12" fmla="*/ 0 w 990"/>
              <a:gd name="T13" fmla="*/ 108 h 1010"/>
              <a:gd name="T14" fmla="*/ 0 w 990"/>
              <a:gd name="T15" fmla="*/ 108 h 1010"/>
              <a:gd name="T16" fmla="*/ 988 w 990"/>
              <a:gd name="T17"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1010">
                <a:moveTo>
                  <a:pt x="988" y="1010"/>
                </a:moveTo>
                <a:lnTo>
                  <a:pt x="990" y="1008"/>
                </a:lnTo>
                <a:lnTo>
                  <a:pt x="990" y="900"/>
                </a:lnTo>
                <a:lnTo>
                  <a:pt x="988" y="902"/>
                </a:lnTo>
                <a:lnTo>
                  <a:pt x="0" y="0"/>
                </a:lnTo>
                <a:lnTo>
                  <a:pt x="0" y="0"/>
                </a:lnTo>
                <a:lnTo>
                  <a:pt x="0" y="108"/>
                </a:lnTo>
                <a:lnTo>
                  <a:pt x="0" y="108"/>
                </a:lnTo>
                <a:lnTo>
                  <a:pt x="988" y="101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Freeform 342"/>
          <p:cNvSpPr>
            <a:spLocks noEditPoints="1"/>
          </p:cNvSpPr>
          <p:nvPr/>
        </p:nvSpPr>
        <p:spPr bwMode="auto">
          <a:xfrm>
            <a:off x="6588079" y="3078121"/>
            <a:ext cx="70547" cy="349024"/>
          </a:xfrm>
          <a:custGeom>
            <a:avLst/>
            <a:gdLst>
              <a:gd name="T0" fmla="*/ 9 w 19"/>
              <a:gd name="T1" fmla="*/ 8 h 94"/>
              <a:gd name="T2" fmla="*/ 12 w 19"/>
              <a:gd name="T3" fmla="*/ 7 h 94"/>
              <a:gd name="T4" fmla="*/ 13 w 19"/>
              <a:gd name="T5" fmla="*/ 4 h 94"/>
              <a:gd name="T6" fmla="*/ 12 w 19"/>
              <a:gd name="T7" fmla="*/ 1 h 94"/>
              <a:gd name="T8" fmla="*/ 7 w 19"/>
              <a:gd name="T9" fmla="*/ 1 h 94"/>
              <a:gd name="T10" fmla="*/ 5 w 19"/>
              <a:gd name="T11" fmla="*/ 4 h 94"/>
              <a:gd name="T12" fmla="*/ 7 w 19"/>
              <a:gd name="T13" fmla="*/ 7 h 94"/>
              <a:gd name="T14" fmla="*/ 9 w 19"/>
              <a:gd name="T15" fmla="*/ 8 h 94"/>
              <a:gd name="T16" fmla="*/ 9 w 19"/>
              <a:gd name="T17" fmla="*/ 38 h 94"/>
              <a:gd name="T18" fmla="*/ 13 w 19"/>
              <a:gd name="T19" fmla="*/ 34 h 94"/>
              <a:gd name="T20" fmla="*/ 9 w 19"/>
              <a:gd name="T21" fmla="*/ 30 h 94"/>
              <a:gd name="T22" fmla="*/ 5 w 19"/>
              <a:gd name="T23" fmla="*/ 34 h 94"/>
              <a:gd name="T24" fmla="*/ 9 w 19"/>
              <a:gd name="T25" fmla="*/ 38 h 94"/>
              <a:gd name="T26" fmla="*/ 9 w 19"/>
              <a:gd name="T27" fmla="*/ 23 h 94"/>
              <a:gd name="T28" fmla="*/ 13 w 19"/>
              <a:gd name="T29" fmla="*/ 19 h 94"/>
              <a:gd name="T30" fmla="*/ 9 w 19"/>
              <a:gd name="T31" fmla="*/ 15 h 94"/>
              <a:gd name="T32" fmla="*/ 5 w 19"/>
              <a:gd name="T33" fmla="*/ 19 h 94"/>
              <a:gd name="T34" fmla="*/ 9 w 19"/>
              <a:gd name="T35" fmla="*/ 23 h 94"/>
              <a:gd name="T36" fmla="*/ 9 w 19"/>
              <a:gd name="T37" fmla="*/ 75 h 94"/>
              <a:gd name="T38" fmla="*/ 0 w 19"/>
              <a:gd name="T39" fmla="*/ 84 h 94"/>
              <a:gd name="T40" fmla="*/ 9 w 19"/>
              <a:gd name="T41" fmla="*/ 94 h 94"/>
              <a:gd name="T42" fmla="*/ 19 w 19"/>
              <a:gd name="T43" fmla="*/ 84 h 94"/>
              <a:gd name="T44" fmla="*/ 9 w 19"/>
              <a:gd name="T45" fmla="*/ 75 h 94"/>
              <a:gd name="T46" fmla="*/ 9 w 19"/>
              <a:gd name="T47" fmla="*/ 53 h 94"/>
              <a:gd name="T48" fmla="*/ 13 w 19"/>
              <a:gd name="T49" fmla="*/ 49 h 94"/>
              <a:gd name="T50" fmla="*/ 9 w 19"/>
              <a:gd name="T51" fmla="*/ 45 h 94"/>
              <a:gd name="T52" fmla="*/ 5 w 19"/>
              <a:gd name="T53" fmla="*/ 49 h 94"/>
              <a:gd name="T54" fmla="*/ 9 w 19"/>
              <a:gd name="T55" fmla="*/ 53 h 94"/>
              <a:gd name="T56" fmla="*/ 9 w 19"/>
              <a:gd name="T57" fmla="*/ 68 h 94"/>
              <a:gd name="T58" fmla="*/ 13 w 19"/>
              <a:gd name="T59" fmla="*/ 64 h 94"/>
              <a:gd name="T60" fmla="*/ 9 w 19"/>
              <a:gd name="T61" fmla="*/ 60 h 94"/>
              <a:gd name="T62" fmla="*/ 5 w 19"/>
              <a:gd name="T63" fmla="*/ 64 h 94"/>
              <a:gd name="T64" fmla="*/ 9 w 19"/>
              <a:gd name="T65" fmla="*/ 6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8"/>
                </a:moveTo>
                <a:cubicBezTo>
                  <a:pt x="10" y="8"/>
                  <a:pt x="11" y="8"/>
                  <a:pt x="12" y="7"/>
                </a:cubicBezTo>
                <a:cubicBezTo>
                  <a:pt x="13" y="6"/>
                  <a:pt x="13" y="5"/>
                  <a:pt x="13" y="4"/>
                </a:cubicBezTo>
                <a:cubicBezTo>
                  <a:pt x="13" y="3"/>
                  <a:pt x="13" y="2"/>
                  <a:pt x="12" y="1"/>
                </a:cubicBezTo>
                <a:cubicBezTo>
                  <a:pt x="11" y="0"/>
                  <a:pt x="8" y="0"/>
                  <a:pt x="7" y="1"/>
                </a:cubicBezTo>
                <a:cubicBezTo>
                  <a:pt x="6" y="2"/>
                  <a:pt x="5" y="3"/>
                  <a:pt x="5" y="4"/>
                </a:cubicBezTo>
                <a:cubicBezTo>
                  <a:pt x="5" y="5"/>
                  <a:pt x="6" y="6"/>
                  <a:pt x="7" y="7"/>
                </a:cubicBezTo>
                <a:cubicBezTo>
                  <a:pt x="7" y="8"/>
                  <a:pt x="8" y="8"/>
                  <a:pt x="9" y="8"/>
                </a:cubicBezTo>
                <a:close/>
                <a:moveTo>
                  <a:pt x="9" y="38"/>
                </a:moveTo>
                <a:cubicBezTo>
                  <a:pt x="12" y="38"/>
                  <a:pt x="13" y="36"/>
                  <a:pt x="13" y="34"/>
                </a:cubicBezTo>
                <a:cubicBezTo>
                  <a:pt x="13" y="32"/>
                  <a:pt x="12" y="30"/>
                  <a:pt x="9" y="30"/>
                </a:cubicBezTo>
                <a:cubicBezTo>
                  <a:pt x="7" y="30"/>
                  <a:pt x="5" y="32"/>
                  <a:pt x="5" y="34"/>
                </a:cubicBezTo>
                <a:cubicBezTo>
                  <a:pt x="5" y="36"/>
                  <a:pt x="7" y="38"/>
                  <a:pt x="9" y="38"/>
                </a:cubicBezTo>
                <a:close/>
                <a:moveTo>
                  <a:pt x="9" y="23"/>
                </a:moveTo>
                <a:cubicBezTo>
                  <a:pt x="12" y="23"/>
                  <a:pt x="13" y="21"/>
                  <a:pt x="13" y="19"/>
                </a:cubicBezTo>
                <a:cubicBezTo>
                  <a:pt x="13" y="17"/>
                  <a:pt x="12" y="15"/>
                  <a:pt x="9" y="15"/>
                </a:cubicBezTo>
                <a:cubicBezTo>
                  <a:pt x="7" y="15"/>
                  <a:pt x="5" y="17"/>
                  <a:pt x="5" y="19"/>
                </a:cubicBezTo>
                <a:cubicBezTo>
                  <a:pt x="5" y="21"/>
                  <a:pt x="7" y="23"/>
                  <a:pt x="9" y="23"/>
                </a:cubicBezTo>
                <a:close/>
                <a:moveTo>
                  <a:pt x="9" y="75"/>
                </a:moveTo>
                <a:cubicBezTo>
                  <a:pt x="4" y="75"/>
                  <a:pt x="0" y="79"/>
                  <a:pt x="0" y="84"/>
                </a:cubicBezTo>
                <a:cubicBezTo>
                  <a:pt x="0" y="90"/>
                  <a:pt x="4" y="94"/>
                  <a:pt x="9" y="94"/>
                </a:cubicBezTo>
                <a:cubicBezTo>
                  <a:pt x="15" y="94"/>
                  <a:pt x="19" y="90"/>
                  <a:pt x="19" y="84"/>
                </a:cubicBezTo>
                <a:cubicBezTo>
                  <a:pt x="19" y="79"/>
                  <a:pt x="15" y="75"/>
                  <a:pt x="9" y="75"/>
                </a:cubicBezTo>
                <a:close/>
                <a:moveTo>
                  <a:pt x="9" y="53"/>
                </a:moveTo>
                <a:cubicBezTo>
                  <a:pt x="12" y="53"/>
                  <a:pt x="13" y="51"/>
                  <a:pt x="13" y="49"/>
                </a:cubicBezTo>
                <a:cubicBezTo>
                  <a:pt x="13" y="47"/>
                  <a:pt x="12" y="45"/>
                  <a:pt x="9" y="45"/>
                </a:cubicBezTo>
                <a:cubicBezTo>
                  <a:pt x="7" y="45"/>
                  <a:pt x="5" y="47"/>
                  <a:pt x="5" y="49"/>
                </a:cubicBezTo>
                <a:cubicBezTo>
                  <a:pt x="5" y="51"/>
                  <a:pt x="7" y="53"/>
                  <a:pt x="9" y="53"/>
                </a:cubicBezTo>
                <a:close/>
                <a:moveTo>
                  <a:pt x="9" y="68"/>
                </a:moveTo>
                <a:cubicBezTo>
                  <a:pt x="12" y="68"/>
                  <a:pt x="13" y="66"/>
                  <a:pt x="13" y="64"/>
                </a:cubicBezTo>
                <a:cubicBezTo>
                  <a:pt x="13" y="62"/>
                  <a:pt x="12" y="60"/>
                  <a:pt x="9" y="60"/>
                </a:cubicBezTo>
                <a:cubicBezTo>
                  <a:pt x="7" y="60"/>
                  <a:pt x="5" y="62"/>
                  <a:pt x="5" y="64"/>
                </a:cubicBezTo>
                <a:cubicBezTo>
                  <a:pt x="5" y="66"/>
                  <a:pt x="7" y="68"/>
                  <a:pt x="9" y="68"/>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0" name="组合 9"/>
          <p:cNvGrpSpPr/>
          <p:nvPr/>
        </p:nvGrpSpPr>
        <p:grpSpPr>
          <a:xfrm>
            <a:off x="6045979" y="1771139"/>
            <a:ext cx="1154748" cy="1321834"/>
            <a:chOff x="7354714" y="1856229"/>
            <a:chExt cx="1154748" cy="1321834"/>
          </a:xfrm>
        </p:grpSpPr>
        <p:sp>
          <p:nvSpPr>
            <p:cNvPr id="14" name="Freeform 341"/>
            <p:cNvSpPr/>
            <p:nvPr/>
          </p:nvSpPr>
          <p:spPr bwMode="auto">
            <a:xfrm>
              <a:off x="7354714" y="1856229"/>
              <a:ext cx="1154748" cy="1321834"/>
            </a:xfrm>
            <a:custGeom>
              <a:avLst/>
              <a:gdLst>
                <a:gd name="T0" fmla="*/ 256 w 311"/>
                <a:gd name="T1" fmla="*/ 256 h 356"/>
                <a:gd name="T2" fmla="*/ 155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5" y="356"/>
                    <a:pt x="155" y="356"/>
                    <a:pt x="155" y="356"/>
                  </a:cubicBezTo>
                  <a:cubicBezTo>
                    <a:pt x="55" y="256"/>
                    <a:pt x="55" y="256"/>
                    <a:pt x="55" y="256"/>
                  </a:cubicBezTo>
                  <a:cubicBezTo>
                    <a:pt x="0" y="201"/>
                    <a:pt x="0" y="111"/>
                    <a:pt x="55" y="55"/>
                  </a:cubicBezTo>
                  <a:cubicBezTo>
                    <a:pt x="110" y="0"/>
                    <a:pt x="200" y="0"/>
                    <a:pt x="256" y="55"/>
                  </a:cubicBezTo>
                  <a:cubicBezTo>
                    <a:pt x="311" y="111"/>
                    <a:pt x="311"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Freeform 343"/>
            <p:cNvSpPr>
              <a:spLocks noEditPoints="1"/>
            </p:cNvSpPr>
            <p:nvPr/>
          </p:nvSpPr>
          <p:spPr bwMode="auto">
            <a:xfrm>
              <a:off x="7655468" y="2156983"/>
              <a:ext cx="608935" cy="608935"/>
            </a:xfrm>
            <a:custGeom>
              <a:avLst/>
              <a:gdLst>
                <a:gd name="T0" fmla="*/ 129 w 164"/>
                <a:gd name="T1" fmla="*/ 36 h 164"/>
                <a:gd name="T2" fmla="*/ 124 w 164"/>
                <a:gd name="T3" fmla="*/ 36 h 164"/>
                <a:gd name="T4" fmla="*/ 124 w 164"/>
                <a:gd name="T5" fmla="*/ 41 h 164"/>
                <a:gd name="T6" fmla="*/ 124 w 164"/>
                <a:gd name="T7" fmla="*/ 89 h 164"/>
                <a:gd name="T8" fmla="*/ 124 w 164"/>
                <a:gd name="T9" fmla="*/ 94 h 164"/>
                <a:gd name="T10" fmla="*/ 129 w 164"/>
                <a:gd name="T11" fmla="*/ 94 h 164"/>
                <a:gd name="T12" fmla="*/ 129 w 164"/>
                <a:gd name="T13" fmla="*/ 36 h 164"/>
                <a:gd name="T14" fmla="*/ 141 w 164"/>
                <a:gd name="T15" fmla="*/ 23 h 164"/>
                <a:gd name="T16" fmla="*/ 59 w 164"/>
                <a:gd name="T17" fmla="*/ 23 h 164"/>
                <a:gd name="T18" fmla="*/ 50 w 164"/>
                <a:gd name="T19" fmla="*/ 95 h 164"/>
                <a:gd name="T20" fmla="*/ 7 w 164"/>
                <a:gd name="T21" fmla="*/ 138 h 164"/>
                <a:gd name="T22" fmla="*/ 11 w 164"/>
                <a:gd name="T23" fmla="*/ 153 h 164"/>
                <a:gd name="T24" fmla="*/ 26 w 164"/>
                <a:gd name="T25" fmla="*/ 157 h 164"/>
                <a:gd name="T26" fmla="*/ 69 w 164"/>
                <a:gd name="T27" fmla="*/ 115 h 164"/>
                <a:gd name="T28" fmla="*/ 141 w 164"/>
                <a:gd name="T29" fmla="*/ 106 h 164"/>
                <a:gd name="T30" fmla="*/ 141 w 164"/>
                <a:gd name="T31" fmla="*/ 23 h 164"/>
                <a:gd name="T32" fmla="*/ 134 w 164"/>
                <a:gd name="T33" fmla="*/ 99 h 164"/>
                <a:gd name="T34" fmla="*/ 66 w 164"/>
                <a:gd name="T35" fmla="*/ 99 h 164"/>
                <a:gd name="T36" fmla="*/ 66 w 164"/>
                <a:gd name="T37" fmla="*/ 31 h 164"/>
                <a:gd name="T38" fmla="*/ 134 w 164"/>
                <a:gd name="T39" fmla="*/ 31 h 164"/>
                <a:gd name="T40" fmla="*/ 134 w 164"/>
                <a:gd name="T41" fmla="*/ 9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64">
                  <a:moveTo>
                    <a:pt x="129" y="36"/>
                  </a:moveTo>
                  <a:cubicBezTo>
                    <a:pt x="128" y="34"/>
                    <a:pt x="125" y="34"/>
                    <a:pt x="124" y="36"/>
                  </a:cubicBezTo>
                  <a:cubicBezTo>
                    <a:pt x="123" y="37"/>
                    <a:pt x="123" y="39"/>
                    <a:pt x="124" y="41"/>
                  </a:cubicBezTo>
                  <a:cubicBezTo>
                    <a:pt x="137" y="54"/>
                    <a:pt x="137" y="75"/>
                    <a:pt x="124" y="89"/>
                  </a:cubicBezTo>
                  <a:cubicBezTo>
                    <a:pt x="123" y="90"/>
                    <a:pt x="123" y="92"/>
                    <a:pt x="124" y="94"/>
                  </a:cubicBezTo>
                  <a:cubicBezTo>
                    <a:pt x="125" y="95"/>
                    <a:pt x="128" y="95"/>
                    <a:pt x="129" y="94"/>
                  </a:cubicBezTo>
                  <a:cubicBezTo>
                    <a:pt x="145" y="78"/>
                    <a:pt x="145" y="52"/>
                    <a:pt x="129" y="36"/>
                  </a:cubicBezTo>
                  <a:close/>
                  <a:moveTo>
                    <a:pt x="141" y="23"/>
                  </a:moveTo>
                  <a:cubicBezTo>
                    <a:pt x="119" y="0"/>
                    <a:pt x="81" y="0"/>
                    <a:pt x="59" y="23"/>
                  </a:cubicBezTo>
                  <a:cubicBezTo>
                    <a:pt x="39" y="43"/>
                    <a:pt x="36" y="73"/>
                    <a:pt x="50" y="95"/>
                  </a:cubicBezTo>
                  <a:cubicBezTo>
                    <a:pt x="7" y="138"/>
                    <a:pt x="7" y="138"/>
                    <a:pt x="7" y="138"/>
                  </a:cubicBezTo>
                  <a:cubicBezTo>
                    <a:pt x="7" y="138"/>
                    <a:pt x="0" y="143"/>
                    <a:pt x="11" y="153"/>
                  </a:cubicBezTo>
                  <a:cubicBezTo>
                    <a:pt x="22" y="164"/>
                    <a:pt x="26" y="157"/>
                    <a:pt x="26" y="157"/>
                  </a:cubicBezTo>
                  <a:cubicBezTo>
                    <a:pt x="69" y="115"/>
                    <a:pt x="69" y="115"/>
                    <a:pt x="69" y="115"/>
                  </a:cubicBezTo>
                  <a:cubicBezTo>
                    <a:pt x="92" y="128"/>
                    <a:pt x="122" y="126"/>
                    <a:pt x="141" y="106"/>
                  </a:cubicBezTo>
                  <a:cubicBezTo>
                    <a:pt x="164" y="83"/>
                    <a:pt x="164" y="46"/>
                    <a:pt x="141" y="23"/>
                  </a:cubicBezTo>
                  <a:close/>
                  <a:moveTo>
                    <a:pt x="134" y="99"/>
                  </a:moveTo>
                  <a:cubicBezTo>
                    <a:pt x="115" y="118"/>
                    <a:pt x="85" y="118"/>
                    <a:pt x="66" y="99"/>
                  </a:cubicBezTo>
                  <a:cubicBezTo>
                    <a:pt x="47" y="80"/>
                    <a:pt x="47" y="49"/>
                    <a:pt x="66" y="31"/>
                  </a:cubicBezTo>
                  <a:cubicBezTo>
                    <a:pt x="85" y="12"/>
                    <a:pt x="115" y="12"/>
                    <a:pt x="134" y="31"/>
                  </a:cubicBezTo>
                  <a:cubicBezTo>
                    <a:pt x="153" y="49"/>
                    <a:pt x="153" y="80"/>
                    <a:pt x="134" y="99"/>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6" name="Freeform 345"/>
          <p:cNvSpPr>
            <a:spLocks noEditPoints="1"/>
          </p:cNvSpPr>
          <p:nvPr/>
        </p:nvSpPr>
        <p:spPr bwMode="auto">
          <a:xfrm>
            <a:off x="1083532" y="4752691"/>
            <a:ext cx="70547" cy="349024"/>
          </a:xfrm>
          <a:custGeom>
            <a:avLst/>
            <a:gdLst>
              <a:gd name="T0" fmla="*/ 9 w 19"/>
              <a:gd name="T1" fmla="*/ 23 h 94"/>
              <a:gd name="T2" fmla="*/ 13 w 19"/>
              <a:gd name="T3" fmla="*/ 19 h 94"/>
              <a:gd name="T4" fmla="*/ 9 w 19"/>
              <a:gd name="T5" fmla="*/ 15 h 94"/>
              <a:gd name="T6" fmla="*/ 5 w 19"/>
              <a:gd name="T7" fmla="*/ 19 h 94"/>
              <a:gd name="T8" fmla="*/ 9 w 19"/>
              <a:gd name="T9" fmla="*/ 23 h 94"/>
              <a:gd name="T10" fmla="*/ 9 w 19"/>
              <a:gd name="T11" fmla="*/ 8 h 94"/>
              <a:gd name="T12" fmla="*/ 12 w 19"/>
              <a:gd name="T13" fmla="*/ 7 h 94"/>
              <a:gd name="T14" fmla="*/ 13 w 19"/>
              <a:gd name="T15" fmla="*/ 4 h 94"/>
              <a:gd name="T16" fmla="*/ 12 w 19"/>
              <a:gd name="T17" fmla="*/ 2 h 94"/>
              <a:gd name="T18" fmla="*/ 6 w 19"/>
              <a:gd name="T19" fmla="*/ 2 h 94"/>
              <a:gd name="T20" fmla="*/ 5 w 19"/>
              <a:gd name="T21" fmla="*/ 4 h 94"/>
              <a:gd name="T22" fmla="*/ 6 w 19"/>
              <a:gd name="T23" fmla="*/ 7 h 94"/>
              <a:gd name="T24" fmla="*/ 9 w 19"/>
              <a:gd name="T25" fmla="*/ 8 h 94"/>
              <a:gd name="T26" fmla="*/ 9 w 19"/>
              <a:gd name="T27" fmla="*/ 38 h 94"/>
              <a:gd name="T28" fmla="*/ 13 w 19"/>
              <a:gd name="T29" fmla="*/ 34 h 94"/>
              <a:gd name="T30" fmla="*/ 9 w 19"/>
              <a:gd name="T31" fmla="*/ 30 h 94"/>
              <a:gd name="T32" fmla="*/ 5 w 19"/>
              <a:gd name="T33" fmla="*/ 34 h 94"/>
              <a:gd name="T34" fmla="*/ 9 w 19"/>
              <a:gd name="T35" fmla="*/ 38 h 94"/>
              <a:gd name="T36" fmla="*/ 9 w 19"/>
              <a:gd name="T37" fmla="*/ 68 h 94"/>
              <a:gd name="T38" fmla="*/ 13 w 19"/>
              <a:gd name="T39" fmla="*/ 64 h 94"/>
              <a:gd name="T40" fmla="*/ 9 w 19"/>
              <a:gd name="T41" fmla="*/ 60 h 94"/>
              <a:gd name="T42" fmla="*/ 5 w 19"/>
              <a:gd name="T43" fmla="*/ 64 h 94"/>
              <a:gd name="T44" fmla="*/ 9 w 19"/>
              <a:gd name="T45" fmla="*/ 68 h 94"/>
              <a:gd name="T46" fmla="*/ 9 w 19"/>
              <a:gd name="T47" fmla="*/ 53 h 94"/>
              <a:gd name="T48" fmla="*/ 13 w 19"/>
              <a:gd name="T49" fmla="*/ 49 h 94"/>
              <a:gd name="T50" fmla="*/ 9 w 19"/>
              <a:gd name="T51" fmla="*/ 45 h 94"/>
              <a:gd name="T52" fmla="*/ 5 w 19"/>
              <a:gd name="T53" fmla="*/ 49 h 94"/>
              <a:gd name="T54" fmla="*/ 9 w 19"/>
              <a:gd name="T55" fmla="*/ 53 h 94"/>
              <a:gd name="T56" fmla="*/ 9 w 19"/>
              <a:gd name="T57" fmla="*/ 75 h 94"/>
              <a:gd name="T58" fmla="*/ 0 w 19"/>
              <a:gd name="T59" fmla="*/ 85 h 94"/>
              <a:gd name="T60" fmla="*/ 9 w 19"/>
              <a:gd name="T61" fmla="*/ 94 h 94"/>
              <a:gd name="T62" fmla="*/ 19 w 19"/>
              <a:gd name="T63" fmla="*/ 85 h 94"/>
              <a:gd name="T64" fmla="*/ 9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23"/>
                </a:moveTo>
                <a:cubicBezTo>
                  <a:pt x="11" y="23"/>
                  <a:pt x="13" y="22"/>
                  <a:pt x="13" y="19"/>
                </a:cubicBezTo>
                <a:cubicBezTo>
                  <a:pt x="13" y="17"/>
                  <a:pt x="11" y="15"/>
                  <a:pt x="9" y="15"/>
                </a:cubicBezTo>
                <a:cubicBezTo>
                  <a:pt x="7" y="15"/>
                  <a:pt x="5" y="17"/>
                  <a:pt x="5" y="19"/>
                </a:cubicBezTo>
                <a:cubicBezTo>
                  <a:pt x="5" y="22"/>
                  <a:pt x="7" y="23"/>
                  <a:pt x="9" y="23"/>
                </a:cubicBezTo>
                <a:close/>
                <a:moveTo>
                  <a:pt x="9" y="8"/>
                </a:moveTo>
                <a:cubicBezTo>
                  <a:pt x="10" y="8"/>
                  <a:pt x="11" y="8"/>
                  <a:pt x="12" y="7"/>
                </a:cubicBezTo>
                <a:cubicBezTo>
                  <a:pt x="13" y="6"/>
                  <a:pt x="13" y="5"/>
                  <a:pt x="13" y="4"/>
                </a:cubicBezTo>
                <a:cubicBezTo>
                  <a:pt x="13" y="3"/>
                  <a:pt x="13" y="2"/>
                  <a:pt x="12" y="2"/>
                </a:cubicBezTo>
                <a:cubicBezTo>
                  <a:pt x="11" y="0"/>
                  <a:pt x="8" y="0"/>
                  <a:pt x="6" y="2"/>
                </a:cubicBezTo>
                <a:cubicBezTo>
                  <a:pt x="6" y="2"/>
                  <a:pt x="5" y="3"/>
                  <a:pt x="5" y="4"/>
                </a:cubicBezTo>
                <a:cubicBezTo>
                  <a:pt x="5" y="5"/>
                  <a:pt x="6" y="6"/>
                  <a:pt x="6" y="7"/>
                </a:cubicBezTo>
                <a:cubicBezTo>
                  <a:pt x="7" y="8"/>
                  <a:pt x="8" y="8"/>
                  <a:pt x="9" y="8"/>
                </a:cubicBezTo>
                <a:close/>
                <a:moveTo>
                  <a:pt x="9" y="38"/>
                </a:moveTo>
                <a:cubicBezTo>
                  <a:pt x="11" y="38"/>
                  <a:pt x="13" y="36"/>
                  <a:pt x="13" y="34"/>
                </a:cubicBezTo>
                <a:cubicBezTo>
                  <a:pt x="13" y="32"/>
                  <a:pt x="11" y="30"/>
                  <a:pt x="9" y="30"/>
                </a:cubicBezTo>
                <a:cubicBezTo>
                  <a:pt x="7" y="30"/>
                  <a:pt x="5" y="32"/>
                  <a:pt x="5" y="34"/>
                </a:cubicBezTo>
                <a:cubicBezTo>
                  <a:pt x="5" y="36"/>
                  <a:pt x="7" y="38"/>
                  <a:pt x="9" y="38"/>
                </a:cubicBezTo>
                <a:close/>
                <a:moveTo>
                  <a:pt x="9" y="68"/>
                </a:moveTo>
                <a:cubicBezTo>
                  <a:pt x="11" y="68"/>
                  <a:pt x="13" y="66"/>
                  <a:pt x="13" y="64"/>
                </a:cubicBezTo>
                <a:cubicBezTo>
                  <a:pt x="13" y="62"/>
                  <a:pt x="11" y="60"/>
                  <a:pt x="9" y="60"/>
                </a:cubicBezTo>
                <a:cubicBezTo>
                  <a:pt x="7" y="60"/>
                  <a:pt x="5" y="62"/>
                  <a:pt x="5" y="64"/>
                </a:cubicBezTo>
                <a:cubicBezTo>
                  <a:pt x="5" y="66"/>
                  <a:pt x="7" y="68"/>
                  <a:pt x="9" y="68"/>
                </a:cubicBezTo>
                <a:close/>
                <a:moveTo>
                  <a:pt x="9" y="53"/>
                </a:moveTo>
                <a:cubicBezTo>
                  <a:pt x="11" y="53"/>
                  <a:pt x="13" y="51"/>
                  <a:pt x="13" y="49"/>
                </a:cubicBezTo>
                <a:cubicBezTo>
                  <a:pt x="13" y="47"/>
                  <a:pt x="11" y="45"/>
                  <a:pt x="9" y="45"/>
                </a:cubicBezTo>
                <a:cubicBezTo>
                  <a:pt x="7" y="45"/>
                  <a:pt x="5" y="47"/>
                  <a:pt x="5" y="49"/>
                </a:cubicBezTo>
                <a:cubicBezTo>
                  <a:pt x="5" y="51"/>
                  <a:pt x="7" y="53"/>
                  <a:pt x="9" y="53"/>
                </a:cubicBezTo>
                <a:close/>
                <a:moveTo>
                  <a:pt x="9" y="75"/>
                </a:moveTo>
                <a:cubicBezTo>
                  <a:pt x="4" y="75"/>
                  <a:pt x="0" y="79"/>
                  <a:pt x="0" y="85"/>
                </a:cubicBezTo>
                <a:cubicBezTo>
                  <a:pt x="0" y="90"/>
                  <a:pt x="4" y="94"/>
                  <a:pt x="9" y="94"/>
                </a:cubicBezTo>
                <a:cubicBezTo>
                  <a:pt x="15" y="94"/>
                  <a:pt x="19" y="90"/>
                  <a:pt x="19" y="85"/>
                </a:cubicBezTo>
                <a:cubicBezTo>
                  <a:pt x="19" y="79"/>
                  <a:pt x="15" y="75"/>
                  <a:pt x="9" y="75"/>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7" name="组合 16"/>
          <p:cNvGrpSpPr/>
          <p:nvPr/>
        </p:nvGrpSpPr>
        <p:grpSpPr>
          <a:xfrm>
            <a:off x="541432" y="3445710"/>
            <a:ext cx="1154748" cy="1321834"/>
            <a:chOff x="1850167" y="3530800"/>
            <a:chExt cx="1154748" cy="1321834"/>
          </a:xfrm>
        </p:grpSpPr>
        <p:sp>
          <p:nvSpPr>
            <p:cNvPr id="18" name="Freeform 344"/>
            <p:cNvSpPr/>
            <p:nvPr/>
          </p:nvSpPr>
          <p:spPr bwMode="auto">
            <a:xfrm>
              <a:off x="1850167" y="3530800"/>
              <a:ext cx="1154748" cy="1321834"/>
            </a:xfrm>
            <a:custGeom>
              <a:avLst/>
              <a:gdLst>
                <a:gd name="T0" fmla="*/ 255 w 311"/>
                <a:gd name="T1" fmla="*/ 256 h 356"/>
                <a:gd name="T2" fmla="*/ 155 w 311"/>
                <a:gd name="T3" fmla="*/ 356 h 356"/>
                <a:gd name="T4" fmla="*/ 55 w 311"/>
                <a:gd name="T5" fmla="*/ 256 h 356"/>
                <a:gd name="T6" fmla="*/ 55 w 311"/>
                <a:gd name="T7" fmla="*/ 56 h 356"/>
                <a:gd name="T8" fmla="*/ 255 w 311"/>
                <a:gd name="T9" fmla="*/ 56 h 356"/>
                <a:gd name="T10" fmla="*/ 255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5" y="256"/>
                  </a:moveTo>
                  <a:cubicBezTo>
                    <a:pt x="155" y="356"/>
                    <a:pt x="155" y="356"/>
                    <a:pt x="155" y="356"/>
                  </a:cubicBezTo>
                  <a:cubicBezTo>
                    <a:pt x="55" y="256"/>
                    <a:pt x="55" y="256"/>
                    <a:pt x="55" y="256"/>
                  </a:cubicBezTo>
                  <a:cubicBezTo>
                    <a:pt x="0" y="201"/>
                    <a:pt x="0" y="111"/>
                    <a:pt x="55" y="56"/>
                  </a:cubicBezTo>
                  <a:cubicBezTo>
                    <a:pt x="110" y="0"/>
                    <a:pt x="200" y="0"/>
                    <a:pt x="255" y="56"/>
                  </a:cubicBezTo>
                  <a:cubicBezTo>
                    <a:pt x="311" y="111"/>
                    <a:pt x="311" y="201"/>
                    <a:pt x="255" y="25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9" name="Freeform 346"/>
            <p:cNvSpPr>
              <a:spLocks noEditPoints="1"/>
            </p:cNvSpPr>
            <p:nvPr/>
          </p:nvSpPr>
          <p:spPr bwMode="auto">
            <a:xfrm>
              <a:off x="2217756" y="3838980"/>
              <a:ext cx="415858" cy="601509"/>
            </a:xfrm>
            <a:custGeom>
              <a:avLst/>
              <a:gdLst>
                <a:gd name="T0" fmla="*/ 30 w 112"/>
                <a:gd name="T1" fmla="*/ 125 h 162"/>
                <a:gd name="T2" fmla="*/ 32 w 112"/>
                <a:gd name="T3" fmla="*/ 133 h 162"/>
                <a:gd name="T4" fmla="*/ 56 w 112"/>
                <a:gd name="T5" fmla="*/ 138 h 162"/>
                <a:gd name="T6" fmla="*/ 81 w 112"/>
                <a:gd name="T7" fmla="*/ 133 h 162"/>
                <a:gd name="T8" fmla="*/ 82 w 112"/>
                <a:gd name="T9" fmla="*/ 125 h 162"/>
                <a:gd name="T10" fmla="*/ 56 w 112"/>
                <a:gd name="T11" fmla="*/ 129 h 162"/>
                <a:gd name="T12" fmla="*/ 30 w 112"/>
                <a:gd name="T13" fmla="*/ 125 h 162"/>
                <a:gd name="T14" fmla="*/ 33 w 112"/>
                <a:gd name="T15" fmla="*/ 140 h 162"/>
                <a:gd name="T16" fmla="*/ 34 w 112"/>
                <a:gd name="T17" fmla="*/ 149 h 162"/>
                <a:gd name="T18" fmla="*/ 42 w 112"/>
                <a:gd name="T19" fmla="*/ 153 h 162"/>
                <a:gd name="T20" fmla="*/ 42 w 112"/>
                <a:gd name="T21" fmla="*/ 158 h 162"/>
                <a:gd name="T22" fmla="*/ 56 w 112"/>
                <a:gd name="T23" fmla="*/ 162 h 162"/>
                <a:gd name="T24" fmla="*/ 70 w 112"/>
                <a:gd name="T25" fmla="*/ 158 h 162"/>
                <a:gd name="T26" fmla="*/ 71 w 112"/>
                <a:gd name="T27" fmla="*/ 153 h 162"/>
                <a:gd name="T28" fmla="*/ 79 w 112"/>
                <a:gd name="T29" fmla="*/ 149 h 162"/>
                <a:gd name="T30" fmla="*/ 80 w 112"/>
                <a:gd name="T31" fmla="*/ 140 h 162"/>
                <a:gd name="T32" fmla="*/ 56 w 112"/>
                <a:gd name="T33" fmla="*/ 144 h 162"/>
                <a:gd name="T34" fmla="*/ 33 w 112"/>
                <a:gd name="T35" fmla="*/ 140 h 162"/>
                <a:gd name="T36" fmla="*/ 56 w 112"/>
                <a:gd name="T37" fmla="*/ 23 h 162"/>
                <a:gd name="T38" fmla="*/ 59 w 112"/>
                <a:gd name="T39" fmla="*/ 20 h 162"/>
                <a:gd name="T40" fmla="*/ 56 w 112"/>
                <a:gd name="T41" fmla="*/ 17 h 162"/>
                <a:gd name="T42" fmla="*/ 18 w 112"/>
                <a:gd name="T43" fmla="*/ 56 h 162"/>
                <a:gd name="T44" fmla="*/ 20 w 112"/>
                <a:gd name="T45" fmla="*/ 59 h 162"/>
                <a:gd name="T46" fmla="*/ 23 w 112"/>
                <a:gd name="T47" fmla="*/ 56 h 162"/>
                <a:gd name="T48" fmla="*/ 56 w 112"/>
                <a:gd name="T49" fmla="*/ 23 h 162"/>
                <a:gd name="T50" fmla="*/ 69 w 112"/>
                <a:gd name="T51" fmla="*/ 76 h 162"/>
                <a:gd name="T52" fmla="*/ 56 w 112"/>
                <a:gd name="T53" fmla="*/ 54 h 162"/>
                <a:gd name="T54" fmla="*/ 44 w 112"/>
                <a:gd name="T55" fmla="*/ 76 h 162"/>
                <a:gd name="T56" fmla="*/ 39 w 112"/>
                <a:gd name="T57" fmla="*/ 65 h 162"/>
                <a:gd name="T58" fmla="*/ 31 w 112"/>
                <a:gd name="T59" fmla="*/ 69 h 162"/>
                <a:gd name="T60" fmla="*/ 43 w 112"/>
                <a:gd name="T61" fmla="*/ 96 h 162"/>
                <a:gd name="T62" fmla="*/ 56 w 112"/>
                <a:gd name="T63" fmla="*/ 72 h 162"/>
                <a:gd name="T64" fmla="*/ 69 w 112"/>
                <a:gd name="T65" fmla="*/ 96 h 162"/>
                <a:gd name="T66" fmla="*/ 82 w 112"/>
                <a:gd name="T67" fmla="*/ 69 h 162"/>
                <a:gd name="T68" fmla="*/ 74 w 112"/>
                <a:gd name="T69" fmla="*/ 65 h 162"/>
                <a:gd name="T70" fmla="*/ 69 w 112"/>
                <a:gd name="T71" fmla="*/ 76 h 162"/>
                <a:gd name="T72" fmla="*/ 56 w 112"/>
                <a:gd name="T73" fmla="*/ 0 h 162"/>
                <a:gd name="T74" fmla="*/ 0 w 112"/>
                <a:gd name="T75" fmla="*/ 56 h 162"/>
                <a:gd name="T76" fmla="*/ 27 w 112"/>
                <a:gd name="T77" fmla="*/ 103 h 162"/>
                <a:gd name="T78" fmla="*/ 29 w 112"/>
                <a:gd name="T79" fmla="*/ 117 h 162"/>
                <a:gd name="T80" fmla="*/ 56 w 112"/>
                <a:gd name="T81" fmla="*/ 123 h 162"/>
                <a:gd name="T82" fmla="*/ 83 w 112"/>
                <a:gd name="T83" fmla="*/ 117 h 162"/>
                <a:gd name="T84" fmla="*/ 85 w 112"/>
                <a:gd name="T85" fmla="*/ 103 h 162"/>
                <a:gd name="T86" fmla="*/ 112 w 112"/>
                <a:gd name="T87" fmla="*/ 56 h 162"/>
                <a:gd name="T88" fmla="*/ 56 w 112"/>
                <a:gd name="T89" fmla="*/ 0 h 162"/>
                <a:gd name="T90" fmla="*/ 77 w 112"/>
                <a:gd name="T91" fmla="*/ 97 h 162"/>
                <a:gd name="T92" fmla="*/ 76 w 112"/>
                <a:gd name="T93" fmla="*/ 110 h 162"/>
                <a:gd name="T94" fmla="*/ 56 w 112"/>
                <a:gd name="T95" fmla="*/ 113 h 162"/>
                <a:gd name="T96" fmla="*/ 37 w 112"/>
                <a:gd name="T97" fmla="*/ 110 h 162"/>
                <a:gd name="T98" fmla="*/ 36 w 112"/>
                <a:gd name="T99" fmla="*/ 97 h 162"/>
                <a:gd name="T100" fmla="*/ 10 w 112"/>
                <a:gd name="T101" fmla="*/ 56 h 162"/>
                <a:gd name="T102" fmla="*/ 56 w 112"/>
                <a:gd name="T103" fmla="*/ 10 h 162"/>
                <a:gd name="T104" fmla="*/ 102 w 112"/>
                <a:gd name="T105" fmla="*/ 56 h 162"/>
                <a:gd name="T106" fmla="*/ 77 w 112"/>
                <a:gd name="T107"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2">
                  <a:moveTo>
                    <a:pt x="30" y="125"/>
                  </a:moveTo>
                  <a:cubicBezTo>
                    <a:pt x="32" y="133"/>
                    <a:pt x="32" y="133"/>
                    <a:pt x="32" y="133"/>
                  </a:cubicBezTo>
                  <a:cubicBezTo>
                    <a:pt x="39" y="136"/>
                    <a:pt x="47" y="138"/>
                    <a:pt x="56" y="138"/>
                  </a:cubicBezTo>
                  <a:cubicBezTo>
                    <a:pt x="65" y="138"/>
                    <a:pt x="74" y="136"/>
                    <a:pt x="81" y="133"/>
                  </a:cubicBezTo>
                  <a:cubicBezTo>
                    <a:pt x="82" y="125"/>
                    <a:pt x="82" y="125"/>
                    <a:pt x="82" y="125"/>
                  </a:cubicBezTo>
                  <a:cubicBezTo>
                    <a:pt x="74" y="128"/>
                    <a:pt x="66" y="129"/>
                    <a:pt x="56" y="129"/>
                  </a:cubicBezTo>
                  <a:cubicBezTo>
                    <a:pt x="47" y="129"/>
                    <a:pt x="38" y="128"/>
                    <a:pt x="30" y="125"/>
                  </a:cubicBezTo>
                  <a:close/>
                  <a:moveTo>
                    <a:pt x="33" y="140"/>
                  </a:moveTo>
                  <a:cubicBezTo>
                    <a:pt x="34" y="149"/>
                    <a:pt x="34" y="149"/>
                    <a:pt x="34" y="149"/>
                  </a:cubicBezTo>
                  <a:cubicBezTo>
                    <a:pt x="34" y="149"/>
                    <a:pt x="36" y="151"/>
                    <a:pt x="42" y="153"/>
                  </a:cubicBezTo>
                  <a:cubicBezTo>
                    <a:pt x="42" y="158"/>
                    <a:pt x="42" y="158"/>
                    <a:pt x="42" y="158"/>
                  </a:cubicBezTo>
                  <a:cubicBezTo>
                    <a:pt x="42" y="158"/>
                    <a:pt x="45" y="162"/>
                    <a:pt x="56" y="162"/>
                  </a:cubicBezTo>
                  <a:cubicBezTo>
                    <a:pt x="67" y="162"/>
                    <a:pt x="70" y="158"/>
                    <a:pt x="70" y="158"/>
                  </a:cubicBezTo>
                  <a:cubicBezTo>
                    <a:pt x="71" y="153"/>
                    <a:pt x="71" y="153"/>
                    <a:pt x="71" y="153"/>
                  </a:cubicBezTo>
                  <a:cubicBezTo>
                    <a:pt x="77" y="151"/>
                    <a:pt x="79" y="149"/>
                    <a:pt x="79" y="149"/>
                  </a:cubicBezTo>
                  <a:cubicBezTo>
                    <a:pt x="80" y="140"/>
                    <a:pt x="80" y="140"/>
                    <a:pt x="80" y="140"/>
                  </a:cubicBezTo>
                  <a:cubicBezTo>
                    <a:pt x="73" y="143"/>
                    <a:pt x="65" y="144"/>
                    <a:pt x="56" y="144"/>
                  </a:cubicBezTo>
                  <a:cubicBezTo>
                    <a:pt x="48" y="144"/>
                    <a:pt x="40" y="143"/>
                    <a:pt x="33" y="140"/>
                  </a:cubicBezTo>
                  <a:close/>
                  <a:moveTo>
                    <a:pt x="56" y="23"/>
                  </a:moveTo>
                  <a:cubicBezTo>
                    <a:pt x="58" y="23"/>
                    <a:pt x="59" y="22"/>
                    <a:pt x="59" y="20"/>
                  </a:cubicBezTo>
                  <a:cubicBezTo>
                    <a:pt x="59" y="18"/>
                    <a:pt x="58" y="17"/>
                    <a:pt x="56" y="17"/>
                  </a:cubicBezTo>
                  <a:cubicBezTo>
                    <a:pt x="35" y="17"/>
                    <a:pt x="18" y="34"/>
                    <a:pt x="18" y="56"/>
                  </a:cubicBezTo>
                  <a:cubicBezTo>
                    <a:pt x="18" y="57"/>
                    <a:pt x="19" y="59"/>
                    <a:pt x="20" y="59"/>
                  </a:cubicBezTo>
                  <a:cubicBezTo>
                    <a:pt x="22" y="59"/>
                    <a:pt x="23" y="57"/>
                    <a:pt x="23" y="56"/>
                  </a:cubicBezTo>
                  <a:cubicBezTo>
                    <a:pt x="23" y="38"/>
                    <a:pt x="38" y="23"/>
                    <a:pt x="56" y="23"/>
                  </a:cubicBezTo>
                  <a:close/>
                  <a:moveTo>
                    <a:pt x="69" y="76"/>
                  </a:moveTo>
                  <a:cubicBezTo>
                    <a:pt x="56" y="54"/>
                    <a:pt x="56" y="54"/>
                    <a:pt x="56" y="54"/>
                  </a:cubicBezTo>
                  <a:cubicBezTo>
                    <a:pt x="44" y="76"/>
                    <a:pt x="44" y="76"/>
                    <a:pt x="44" y="76"/>
                  </a:cubicBezTo>
                  <a:cubicBezTo>
                    <a:pt x="39" y="65"/>
                    <a:pt x="39" y="65"/>
                    <a:pt x="39" y="65"/>
                  </a:cubicBezTo>
                  <a:cubicBezTo>
                    <a:pt x="31" y="69"/>
                    <a:pt x="31" y="69"/>
                    <a:pt x="31" y="69"/>
                  </a:cubicBezTo>
                  <a:cubicBezTo>
                    <a:pt x="43" y="96"/>
                    <a:pt x="43" y="96"/>
                    <a:pt x="43" y="96"/>
                  </a:cubicBezTo>
                  <a:cubicBezTo>
                    <a:pt x="56" y="72"/>
                    <a:pt x="56" y="72"/>
                    <a:pt x="56" y="72"/>
                  </a:cubicBezTo>
                  <a:cubicBezTo>
                    <a:pt x="69" y="96"/>
                    <a:pt x="69" y="96"/>
                    <a:pt x="69" y="96"/>
                  </a:cubicBezTo>
                  <a:cubicBezTo>
                    <a:pt x="82" y="69"/>
                    <a:pt x="82" y="69"/>
                    <a:pt x="82" y="69"/>
                  </a:cubicBezTo>
                  <a:cubicBezTo>
                    <a:pt x="74" y="65"/>
                    <a:pt x="74" y="65"/>
                    <a:pt x="74" y="65"/>
                  </a:cubicBezTo>
                  <a:lnTo>
                    <a:pt x="69" y="76"/>
                  </a:lnTo>
                  <a:close/>
                  <a:moveTo>
                    <a:pt x="56" y="0"/>
                  </a:moveTo>
                  <a:cubicBezTo>
                    <a:pt x="26" y="0"/>
                    <a:pt x="0" y="25"/>
                    <a:pt x="0" y="56"/>
                  </a:cubicBezTo>
                  <a:cubicBezTo>
                    <a:pt x="0" y="76"/>
                    <a:pt x="11" y="94"/>
                    <a:pt x="27" y="103"/>
                  </a:cubicBezTo>
                  <a:cubicBezTo>
                    <a:pt x="29" y="117"/>
                    <a:pt x="29" y="117"/>
                    <a:pt x="29" y="117"/>
                  </a:cubicBezTo>
                  <a:cubicBezTo>
                    <a:pt x="37" y="121"/>
                    <a:pt x="46" y="123"/>
                    <a:pt x="56" y="123"/>
                  </a:cubicBezTo>
                  <a:cubicBezTo>
                    <a:pt x="66" y="123"/>
                    <a:pt x="75" y="121"/>
                    <a:pt x="83" y="117"/>
                  </a:cubicBezTo>
                  <a:cubicBezTo>
                    <a:pt x="85" y="103"/>
                    <a:pt x="85" y="103"/>
                    <a:pt x="85" y="103"/>
                  </a:cubicBezTo>
                  <a:cubicBezTo>
                    <a:pt x="101" y="94"/>
                    <a:pt x="112" y="76"/>
                    <a:pt x="112" y="56"/>
                  </a:cubicBezTo>
                  <a:cubicBezTo>
                    <a:pt x="112" y="25"/>
                    <a:pt x="87" y="0"/>
                    <a:pt x="56" y="0"/>
                  </a:cubicBezTo>
                  <a:close/>
                  <a:moveTo>
                    <a:pt x="77" y="97"/>
                  </a:moveTo>
                  <a:cubicBezTo>
                    <a:pt x="76" y="110"/>
                    <a:pt x="76" y="110"/>
                    <a:pt x="76" y="110"/>
                  </a:cubicBezTo>
                  <a:cubicBezTo>
                    <a:pt x="76" y="110"/>
                    <a:pt x="70" y="113"/>
                    <a:pt x="56" y="113"/>
                  </a:cubicBezTo>
                  <a:cubicBezTo>
                    <a:pt x="42" y="113"/>
                    <a:pt x="37" y="110"/>
                    <a:pt x="37" y="110"/>
                  </a:cubicBezTo>
                  <a:cubicBezTo>
                    <a:pt x="36" y="97"/>
                    <a:pt x="36" y="97"/>
                    <a:pt x="36" y="97"/>
                  </a:cubicBezTo>
                  <a:cubicBezTo>
                    <a:pt x="21" y="89"/>
                    <a:pt x="10" y="74"/>
                    <a:pt x="10" y="56"/>
                  </a:cubicBezTo>
                  <a:cubicBezTo>
                    <a:pt x="10" y="30"/>
                    <a:pt x="31" y="10"/>
                    <a:pt x="56" y="10"/>
                  </a:cubicBezTo>
                  <a:cubicBezTo>
                    <a:pt x="82" y="10"/>
                    <a:pt x="102" y="30"/>
                    <a:pt x="102" y="56"/>
                  </a:cubicBezTo>
                  <a:cubicBezTo>
                    <a:pt x="102" y="74"/>
                    <a:pt x="92" y="89"/>
                    <a:pt x="77" y="97"/>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0" name="Freeform 348"/>
          <p:cNvSpPr>
            <a:spLocks noEditPoints="1"/>
          </p:cNvSpPr>
          <p:nvPr/>
        </p:nvSpPr>
        <p:spPr bwMode="auto">
          <a:xfrm>
            <a:off x="2915906" y="3078121"/>
            <a:ext cx="70547" cy="349024"/>
          </a:xfrm>
          <a:custGeom>
            <a:avLst/>
            <a:gdLst>
              <a:gd name="T0" fmla="*/ 10 w 19"/>
              <a:gd name="T1" fmla="*/ 23 h 94"/>
              <a:gd name="T2" fmla="*/ 14 w 19"/>
              <a:gd name="T3" fmla="*/ 19 h 94"/>
              <a:gd name="T4" fmla="*/ 10 w 19"/>
              <a:gd name="T5" fmla="*/ 15 h 94"/>
              <a:gd name="T6" fmla="*/ 6 w 19"/>
              <a:gd name="T7" fmla="*/ 19 h 94"/>
              <a:gd name="T8" fmla="*/ 10 w 19"/>
              <a:gd name="T9" fmla="*/ 23 h 94"/>
              <a:gd name="T10" fmla="*/ 10 w 19"/>
              <a:gd name="T11" fmla="*/ 8 h 94"/>
              <a:gd name="T12" fmla="*/ 12 w 19"/>
              <a:gd name="T13" fmla="*/ 7 h 94"/>
              <a:gd name="T14" fmla="*/ 14 w 19"/>
              <a:gd name="T15" fmla="*/ 4 h 94"/>
              <a:gd name="T16" fmla="*/ 12 w 19"/>
              <a:gd name="T17" fmla="*/ 1 h 94"/>
              <a:gd name="T18" fmla="*/ 7 w 19"/>
              <a:gd name="T19" fmla="*/ 1 h 94"/>
              <a:gd name="T20" fmla="*/ 6 w 19"/>
              <a:gd name="T21" fmla="*/ 4 h 94"/>
              <a:gd name="T22" fmla="*/ 7 w 19"/>
              <a:gd name="T23" fmla="*/ 7 h 94"/>
              <a:gd name="T24" fmla="*/ 10 w 19"/>
              <a:gd name="T25" fmla="*/ 8 h 94"/>
              <a:gd name="T26" fmla="*/ 10 w 19"/>
              <a:gd name="T27" fmla="*/ 38 h 94"/>
              <a:gd name="T28" fmla="*/ 14 w 19"/>
              <a:gd name="T29" fmla="*/ 34 h 94"/>
              <a:gd name="T30" fmla="*/ 10 w 19"/>
              <a:gd name="T31" fmla="*/ 30 h 94"/>
              <a:gd name="T32" fmla="*/ 6 w 19"/>
              <a:gd name="T33" fmla="*/ 34 h 94"/>
              <a:gd name="T34" fmla="*/ 10 w 19"/>
              <a:gd name="T35" fmla="*/ 38 h 94"/>
              <a:gd name="T36" fmla="*/ 10 w 19"/>
              <a:gd name="T37" fmla="*/ 53 h 94"/>
              <a:gd name="T38" fmla="*/ 14 w 19"/>
              <a:gd name="T39" fmla="*/ 49 h 94"/>
              <a:gd name="T40" fmla="*/ 10 w 19"/>
              <a:gd name="T41" fmla="*/ 45 h 94"/>
              <a:gd name="T42" fmla="*/ 6 w 19"/>
              <a:gd name="T43" fmla="*/ 49 h 94"/>
              <a:gd name="T44" fmla="*/ 10 w 19"/>
              <a:gd name="T45" fmla="*/ 53 h 94"/>
              <a:gd name="T46" fmla="*/ 10 w 19"/>
              <a:gd name="T47" fmla="*/ 68 h 94"/>
              <a:gd name="T48" fmla="*/ 14 w 19"/>
              <a:gd name="T49" fmla="*/ 64 h 94"/>
              <a:gd name="T50" fmla="*/ 10 w 19"/>
              <a:gd name="T51" fmla="*/ 60 h 94"/>
              <a:gd name="T52" fmla="*/ 6 w 19"/>
              <a:gd name="T53" fmla="*/ 64 h 94"/>
              <a:gd name="T54" fmla="*/ 10 w 19"/>
              <a:gd name="T55" fmla="*/ 68 h 94"/>
              <a:gd name="T56" fmla="*/ 10 w 19"/>
              <a:gd name="T57" fmla="*/ 75 h 94"/>
              <a:gd name="T58" fmla="*/ 0 w 19"/>
              <a:gd name="T59" fmla="*/ 84 h 94"/>
              <a:gd name="T60" fmla="*/ 10 w 19"/>
              <a:gd name="T61" fmla="*/ 94 h 94"/>
              <a:gd name="T62" fmla="*/ 19 w 19"/>
              <a:gd name="T63" fmla="*/ 84 h 94"/>
              <a:gd name="T64" fmla="*/ 10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23"/>
                </a:moveTo>
                <a:cubicBezTo>
                  <a:pt x="12" y="23"/>
                  <a:pt x="14" y="21"/>
                  <a:pt x="14" y="19"/>
                </a:cubicBezTo>
                <a:cubicBezTo>
                  <a:pt x="14" y="17"/>
                  <a:pt x="12" y="15"/>
                  <a:pt x="10" y="15"/>
                </a:cubicBezTo>
                <a:cubicBezTo>
                  <a:pt x="7" y="15"/>
                  <a:pt x="6" y="17"/>
                  <a:pt x="6" y="19"/>
                </a:cubicBezTo>
                <a:cubicBezTo>
                  <a:pt x="6" y="21"/>
                  <a:pt x="7" y="23"/>
                  <a:pt x="10" y="23"/>
                </a:cubicBezTo>
                <a:close/>
                <a:moveTo>
                  <a:pt x="10" y="8"/>
                </a:moveTo>
                <a:cubicBezTo>
                  <a:pt x="11" y="8"/>
                  <a:pt x="12" y="8"/>
                  <a:pt x="12" y="7"/>
                </a:cubicBezTo>
                <a:cubicBezTo>
                  <a:pt x="13" y="6"/>
                  <a:pt x="14" y="5"/>
                  <a:pt x="14" y="4"/>
                </a:cubicBezTo>
                <a:cubicBezTo>
                  <a:pt x="14" y="3"/>
                  <a:pt x="13" y="2"/>
                  <a:pt x="12" y="1"/>
                </a:cubicBezTo>
                <a:cubicBezTo>
                  <a:pt x="11" y="0"/>
                  <a:pt x="8" y="0"/>
                  <a:pt x="7" y="1"/>
                </a:cubicBezTo>
                <a:cubicBezTo>
                  <a:pt x="6" y="2"/>
                  <a:pt x="6" y="3"/>
                  <a:pt x="6" y="4"/>
                </a:cubicBezTo>
                <a:cubicBezTo>
                  <a:pt x="6" y="5"/>
                  <a:pt x="6" y="6"/>
                  <a:pt x="7" y="7"/>
                </a:cubicBezTo>
                <a:cubicBezTo>
                  <a:pt x="8" y="8"/>
                  <a:pt x="9" y="8"/>
                  <a:pt x="10" y="8"/>
                </a:cubicBezTo>
                <a:close/>
                <a:moveTo>
                  <a:pt x="10" y="38"/>
                </a:moveTo>
                <a:cubicBezTo>
                  <a:pt x="12" y="38"/>
                  <a:pt x="14" y="36"/>
                  <a:pt x="14" y="34"/>
                </a:cubicBezTo>
                <a:cubicBezTo>
                  <a:pt x="14" y="32"/>
                  <a:pt x="12" y="30"/>
                  <a:pt x="10" y="30"/>
                </a:cubicBezTo>
                <a:cubicBezTo>
                  <a:pt x="7" y="30"/>
                  <a:pt x="6" y="32"/>
                  <a:pt x="6" y="34"/>
                </a:cubicBezTo>
                <a:cubicBezTo>
                  <a:pt x="6" y="36"/>
                  <a:pt x="7" y="38"/>
                  <a:pt x="10" y="38"/>
                </a:cubicBezTo>
                <a:close/>
                <a:moveTo>
                  <a:pt x="10" y="53"/>
                </a:moveTo>
                <a:cubicBezTo>
                  <a:pt x="12" y="53"/>
                  <a:pt x="14" y="51"/>
                  <a:pt x="14" y="49"/>
                </a:cubicBezTo>
                <a:cubicBezTo>
                  <a:pt x="14" y="47"/>
                  <a:pt x="12" y="45"/>
                  <a:pt x="10" y="45"/>
                </a:cubicBezTo>
                <a:cubicBezTo>
                  <a:pt x="7" y="45"/>
                  <a:pt x="6" y="47"/>
                  <a:pt x="6" y="49"/>
                </a:cubicBezTo>
                <a:cubicBezTo>
                  <a:pt x="6" y="51"/>
                  <a:pt x="7" y="53"/>
                  <a:pt x="10" y="53"/>
                </a:cubicBezTo>
                <a:close/>
                <a:moveTo>
                  <a:pt x="10" y="68"/>
                </a:moveTo>
                <a:cubicBezTo>
                  <a:pt x="12" y="68"/>
                  <a:pt x="14" y="66"/>
                  <a:pt x="14" y="64"/>
                </a:cubicBezTo>
                <a:cubicBezTo>
                  <a:pt x="14" y="62"/>
                  <a:pt x="12" y="60"/>
                  <a:pt x="10" y="60"/>
                </a:cubicBezTo>
                <a:cubicBezTo>
                  <a:pt x="7" y="60"/>
                  <a:pt x="6" y="62"/>
                  <a:pt x="6" y="64"/>
                </a:cubicBezTo>
                <a:cubicBezTo>
                  <a:pt x="6" y="66"/>
                  <a:pt x="7" y="68"/>
                  <a:pt x="10" y="68"/>
                </a:cubicBezTo>
                <a:close/>
                <a:moveTo>
                  <a:pt x="10" y="75"/>
                </a:moveTo>
                <a:cubicBezTo>
                  <a:pt x="4" y="75"/>
                  <a:pt x="0" y="79"/>
                  <a:pt x="0" y="84"/>
                </a:cubicBezTo>
                <a:cubicBezTo>
                  <a:pt x="0" y="90"/>
                  <a:pt x="4" y="94"/>
                  <a:pt x="10" y="94"/>
                </a:cubicBezTo>
                <a:cubicBezTo>
                  <a:pt x="15" y="94"/>
                  <a:pt x="19" y="90"/>
                  <a:pt x="19" y="84"/>
                </a:cubicBezTo>
                <a:cubicBezTo>
                  <a:pt x="19" y="79"/>
                  <a:pt x="15" y="75"/>
                  <a:pt x="10" y="75"/>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1" name="组合 20"/>
          <p:cNvGrpSpPr/>
          <p:nvPr/>
        </p:nvGrpSpPr>
        <p:grpSpPr>
          <a:xfrm>
            <a:off x="2373806" y="1771139"/>
            <a:ext cx="1154748" cy="1321834"/>
            <a:chOff x="3682541" y="1856229"/>
            <a:chExt cx="1154748" cy="1321834"/>
          </a:xfrm>
        </p:grpSpPr>
        <p:sp>
          <p:nvSpPr>
            <p:cNvPr id="22" name="Freeform 347"/>
            <p:cNvSpPr/>
            <p:nvPr/>
          </p:nvSpPr>
          <p:spPr bwMode="auto">
            <a:xfrm>
              <a:off x="3682541" y="1856229"/>
              <a:ext cx="1154748" cy="1321834"/>
            </a:xfrm>
            <a:custGeom>
              <a:avLst/>
              <a:gdLst>
                <a:gd name="T0" fmla="*/ 256 w 311"/>
                <a:gd name="T1" fmla="*/ 256 h 356"/>
                <a:gd name="T2" fmla="*/ 156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5" y="256"/>
                    <a:pt x="55" y="256"/>
                    <a:pt x="55" y="256"/>
                  </a:cubicBezTo>
                  <a:cubicBezTo>
                    <a:pt x="0" y="201"/>
                    <a:pt x="0" y="111"/>
                    <a:pt x="55" y="55"/>
                  </a:cubicBezTo>
                  <a:cubicBezTo>
                    <a:pt x="111" y="0"/>
                    <a:pt x="201" y="0"/>
                    <a:pt x="256" y="55"/>
                  </a:cubicBezTo>
                  <a:cubicBezTo>
                    <a:pt x="311" y="111"/>
                    <a:pt x="311"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3" name="Freeform 349"/>
            <p:cNvSpPr>
              <a:spLocks noEditPoints="1"/>
            </p:cNvSpPr>
            <p:nvPr/>
          </p:nvSpPr>
          <p:spPr bwMode="auto">
            <a:xfrm>
              <a:off x="3994434" y="2231244"/>
              <a:ext cx="549526" cy="467840"/>
            </a:xfrm>
            <a:custGeom>
              <a:avLst/>
              <a:gdLst>
                <a:gd name="T0" fmla="*/ 52 w 148"/>
                <a:gd name="T1" fmla="*/ 82 h 126"/>
                <a:gd name="T2" fmla="*/ 52 w 148"/>
                <a:gd name="T3" fmla="*/ 126 h 126"/>
                <a:gd name="T4" fmla="*/ 85 w 148"/>
                <a:gd name="T5" fmla="*/ 126 h 126"/>
                <a:gd name="T6" fmla="*/ 85 w 148"/>
                <a:gd name="T7" fmla="*/ 86 h 126"/>
                <a:gd name="T8" fmla="*/ 71 w 148"/>
                <a:gd name="T9" fmla="*/ 100 h 126"/>
                <a:gd name="T10" fmla="*/ 52 w 148"/>
                <a:gd name="T11" fmla="*/ 82 h 126"/>
                <a:gd name="T12" fmla="*/ 6 w 148"/>
                <a:gd name="T13" fmla="*/ 120 h 126"/>
                <a:gd name="T14" fmla="*/ 12 w 148"/>
                <a:gd name="T15" fmla="*/ 126 h 126"/>
                <a:gd name="T16" fmla="*/ 39 w 148"/>
                <a:gd name="T17" fmla="*/ 126 h 126"/>
                <a:gd name="T18" fmla="*/ 39 w 148"/>
                <a:gd name="T19" fmla="*/ 68 h 126"/>
                <a:gd name="T20" fmla="*/ 6 w 148"/>
                <a:gd name="T21" fmla="*/ 101 h 126"/>
                <a:gd name="T22" fmla="*/ 6 w 148"/>
                <a:gd name="T23" fmla="*/ 120 h 126"/>
                <a:gd name="T24" fmla="*/ 98 w 148"/>
                <a:gd name="T25" fmla="*/ 73 h 126"/>
                <a:gd name="T26" fmla="*/ 98 w 148"/>
                <a:gd name="T27" fmla="*/ 126 h 126"/>
                <a:gd name="T28" fmla="*/ 126 w 148"/>
                <a:gd name="T29" fmla="*/ 126 h 126"/>
                <a:gd name="T30" fmla="*/ 131 w 148"/>
                <a:gd name="T31" fmla="*/ 120 h 126"/>
                <a:gd name="T32" fmla="*/ 131 w 148"/>
                <a:gd name="T33" fmla="*/ 40 h 126"/>
                <a:gd name="T34" fmla="*/ 103 w 148"/>
                <a:gd name="T35" fmla="*/ 68 h 126"/>
                <a:gd name="T36" fmla="*/ 98 w 148"/>
                <a:gd name="T37" fmla="*/ 73 h 126"/>
                <a:gd name="T38" fmla="*/ 118 w 148"/>
                <a:gd name="T39" fmla="*/ 3 h 126"/>
                <a:gd name="T40" fmla="*/ 113 w 148"/>
                <a:gd name="T41" fmla="*/ 9 h 126"/>
                <a:gd name="T42" fmla="*/ 119 w 148"/>
                <a:gd name="T43" fmla="*/ 14 h 126"/>
                <a:gd name="T44" fmla="*/ 125 w 148"/>
                <a:gd name="T45" fmla="*/ 14 h 126"/>
                <a:gd name="T46" fmla="*/ 71 w 148"/>
                <a:gd name="T47" fmla="*/ 68 h 126"/>
                <a:gd name="T48" fmla="*/ 39 w 148"/>
                <a:gd name="T49" fmla="*/ 36 h 126"/>
                <a:gd name="T50" fmla="*/ 2 w 148"/>
                <a:gd name="T51" fmla="*/ 74 h 126"/>
                <a:gd name="T52" fmla="*/ 2 w 148"/>
                <a:gd name="T53" fmla="*/ 82 h 126"/>
                <a:gd name="T54" fmla="*/ 10 w 148"/>
                <a:gd name="T55" fmla="*/ 82 h 126"/>
                <a:gd name="T56" fmla="*/ 39 w 148"/>
                <a:gd name="T57" fmla="*/ 53 h 126"/>
                <a:gd name="T58" fmla="*/ 71 w 148"/>
                <a:gd name="T59" fmla="*/ 85 h 126"/>
                <a:gd name="T60" fmla="*/ 134 w 148"/>
                <a:gd name="T61" fmla="*/ 22 h 126"/>
                <a:gd name="T62" fmla="*/ 133 w 148"/>
                <a:gd name="T63" fmla="*/ 29 h 126"/>
                <a:gd name="T64" fmla="*/ 139 w 148"/>
                <a:gd name="T65" fmla="*/ 35 h 126"/>
                <a:gd name="T66" fmla="*/ 139 w 148"/>
                <a:gd name="T67" fmla="*/ 35 h 126"/>
                <a:gd name="T68" fmla="*/ 145 w 148"/>
                <a:gd name="T69" fmla="*/ 30 h 126"/>
                <a:gd name="T70" fmla="*/ 148 w 148"/>
                <a:gd name="T71" fmla="*/ 0 h 126"/>
                <a:gd name="T72" fmla="*/ 118 w 148"/>
                <a:gd name="T73"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26">
                  <a:moveTo>
                    <a:pt x="52" y="82"/>
                  </a:moveTo>
                  <a:cubicBezTo>
                    <a:pt x="52" y="126"/>
                    <a:pt x="52" y="126"/>
                    <a:pt x="52" y="126"/>
                  </a:cubicBezTo>
                  <a:cubicBezTo>
                    <a:pt x="85" y="126"/>
                    <a:pt x="85" y="126"/>
                    <a:pt x="85" y="126"/>
                  </a:cubicBezTo>
                  <a:cubicBezTo>
                    <a:pt x="85" y="86"/>
                    <a:pt x="85" y="86"/>
                    <a:pt x="85" y="86"/>
                  </a:cubicBezTo>
                  <a:cubicBezTo>
                    <a:pt x="71" y="100"/>
                    <a:pt x="71" y="100"/>
                    <a:pt x="71" y="100"/>
                  </a:cubicBezTo>
                  <a:lnTo>
                    <a:pt x="52" y="82"/>
                  </a:lnTo>
                  <a:close/>
                  <a:moveTo>
                    <a:pt x="6" y="120"/>
                  </a:moveTo>
                  <a:cubicBezTo>
                    <a:pt x="6" y="123"/>
                    <a:pt x="9" y="126"/>
                    <a:pt x="12" y="126"/>
                  </a:cubicBezTo>
                  <a:cubicBezTo>
                    <a:pt x="39" y="126"/>
                    <a:pt x="39" y="126"/>
                    <a:pt x="39" y="126"/>
                  </a:cubicBezTo>
                  <a:cubicBezTo>
                    <a:pt x="39" y="68"/>
                    <a:pt x="39" y="68"/>
                    <a:pt x="39" y="68"/>
                  </a:cubicBezTo>
                  <a:cubicBezTo>
                    <a:pt x="6" y="101"/>
                    <a:pt x="6" y="101"/>
                    <a:pt x="6" y="101"/>
                  </a:cubicBezTo>
                  <a:lnTo>
                    <a:pt x="6" y="120"/>
                  </a:lnTo>
                  <a:close/>
                  <a:moveTo>
                    <a:pt x="98" y="73"/>
                  </a:moveTo>
                  <a:cubicBezTo>
                    <a:pt x="98" y="126"/>
                    <a:pt x="98" y="126"/>
                    <a:pt x="98" y="126"/>
                  </a:cubicBezTo>
                  <a:cubicBezTo>
                    <a:pt x="126" y="126"/>
                    <a:pt x="126" y="126"/>
                    <a:pt x="126" y="126"/>
                  </a:cubicBezTo>
                  <a:cubicBezTo>
                    <a:pt x="129" y="126"/>
                    <a:pt x="131" y="123"/>
                    <a:pt x="131" y="120"/>
                  </a:cubicBezTo>
                  <a:cubicBezTo>
                    <a:pt x="131" y="40"/>
                    <a:pt x="131" y="40"/>
                    <a:pt x="131" y="40"/>
                  </a:cubicBezTo>
                  <a:cubicBezTo>
                    <a:pt x="103" y="68"/>
                    <a:pt x="103" y="68"/>
                    <a:pt x="103" y="68"/>
                  </a:cubicBezTo>
                  <a:lnTo>
                    <a:pt x="98" y="73"/>
                  </a:lnTo>
                  <a:close/>
                  <a:moveTo>
                    <a:pt x="118" y="3"/>
                  </a:moveTo>
                  <a:cubicBezTo>
                    <a:pt x="115" y="3"/>
                    <a:pt x="112" y="6"/>
                    <a:pt x="113" y="9"/>
                  </a:cubicBezTo>
                  <a:cubicBezTo>
                    <a:pt x="113" y="12"/>
                    <a:pt x="116" y="15"/>
                    <a:pt x="119" y="14"/>
                  </a:cubicBezTo>
                  <a:cubicBezTo>
                    <a:pt x="125" y="14"/>
                    <a:pt x="125" y="14"/>
                    <a:pt x="125" y="14"/>
                  </a:cubicBezTo>
                  <a:cubicBezTo>
                    <a:pt x="71" y="68"/>
                    <a:pt x="71" y="68"/>
                    <a:pt x="71" y="68"/>
                  </a:cubicBezTo>
                  <a:cubicBezTo>
                    <a:pt x="39" y="36"/>
                    <a:pt x="39" y="36"/>
                    <a:pt x="39" y="36"/>
                  </a:cubicBezTo>
                  <a:cubicBezTo>
                    <a:pt x="2" y="74"/>
                    <a:pt x="2" y="74"/>
                    <a:pt x="2" y="74"/>
                  </a:cubicBezTo>
                  <a:cubicBezTo>
                    <a:pt x="0" y="76"/>
                    <a:pt x="0" y="80"/>
                    <a:pt x="2" y="82"/>
                  </a:cubicBezTo>
                  <a:cubicBezTo>
                    <a:pt x="4" y="84"/>
                    <a:pt x="8" y="84"/>
                    <a:pt x="10" y="82"/>
                  </a:cubicBezTo>
                  <a:cubicBezTo>
                    <a:pt x="39" y="53"/>
                    <a:pt x="39" y="53"/>
                    <a:pt x="39" y="53"/>
                  </a:cubicBezTo>
                  <a:cubicBezTo>
                    <a:pt x="71" y="85"/>
                    <a:pt x="71" y="85"/>
                    <a:pt x="71" y="85"/>
                  </a:cubicBezTo>
                  <a:cubicBezTo>
                    <a:pt x="134" y="22"/>
                    <a:pt x="134" y="22"/>
                    <a:pt x="134" y="22"/>
                  </a:cubicBezTo>
                  <a:cubicBezTo>
                    <a:pt x="133" y="29"/>
                    <a:pt x="133" y="29"/>
                    <a:pt x="133" y="29"/>
                  </a:cubicBezTo>
                  <a:cubicBezTo>
                    <a:pt x="133" y="32"/>
                    <a:pt x="135" y="35"/>
                    <a:pt x="139" y="35"/>
                  </a:cubicBezTo>
                  <a:cubicBezTo>
                    <a:pt x="139" y="35"/>
                    <a:pt x="139" y="35"/>
                    <a:pt x="139" y="35"/>
                  </a:cubicBezTo>
                  <a:cubicBezTo>
                    <a:pt x="142" y="35"/>
                    <a:pt x="145" y="33"/>
                    <a:pt x="145" y="30"/>
                  </a:cubicBezTo>
                  <a:cubicBezTo>
                    <a:pt x="148" y="0"/>
                    <a:pt x="148" y="0"/>
                    <a:pt x="148" y="0"/>
                  </a:cubicBezTo>
                  <a:lnTo>
                    <a:pt x="118" y="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4" name="Freeform 351"/>
          <p:cNvSpPr>
            <a:spLocks noEditPoints="1"/>
          </p:cNvSpPr>
          <p:nvPr/>
        </p:nvSpPr>
        <p:spPr bwMode="auto">
          <a:xfrm>
            <a:off x="4750136" y="4752691"/>
            <a:ext cx="74260" cy="349024"/>
          </a:xfrm>
          <a:custGeom>
            <a:avLst/>
            <a:gdLst>
              <a:gd name="T0" fmla="*/ 10 w 20"/>
              <a:gd name="T1" fmla="*/ 23 h 94"/>
              <a:gd name="T2" fmla="*/ 14 w 20"/>
              <a:gd name="T3" fmla="*/ 19 h 94"/>
              <a:gd name="T4" fmla="*/ 10 w 20"/>
              <a:gd name="T5" fmla="*/ 15 h 94"/>
              <a:gd name="T6" fmla="*/ 6 w 20"/>
              <a:gd name="T7" fmla="*/ 19 h 94"/>
              <a:gd name="T8" fmla="*/ 10 w 20"/>
              <a:gd name="T9" fmla="*/ 23 h 94"/>
              <a:gd name="T10" fmla="*/ 10 w 20"/>
              <a:gd name="T11" fmla="*/ 8 h 94"/>
              <a:gd name="T12" fmla="*/ 13 w 20"/>
              <a:gd name="T13" fmla="*/ 7 h 94"/>
              <a:gd name="T14" fmla="*/ 14 w 20"/>
              <a:gd name="T15" fmla="*/ 4 h 94"/>
              <a:gd name="T16" fmla="*/ 13 w 20"/>
              <a:gd name="T17" fmla="*/ 2 h 94"/>
              <a:gd name="T18" fmla="*/ 7 w 20"/>
              <a:gd name="T19" fmla="*/ 2 h 94"/>
              <a:gd name="T20" fmla="*/ 6 w 20"/>
              <a:gd name="T21" fmla="*/ 4 h 94"/>
              <a:gd name="T22" fmla="*/ 7 w 20"/>
              <a:gd name="T23" fmla="*/ 7 h 94"/>
              <a:gd name="T24" fmla="*/ 10 w 20"/>
              <a:gd name="T25" fmla="*/ 8 h 94"/>
              <a:gd name="T26" fmla="*/ 10 w 20"/>
              <a:gd name="T27" fmla="*/ 38 h 94"/>
              <a:gd name="T28" fmla="*/ 14 w 20"/>
              <a:gd name="T29" fmla="*/ 34 h 94"/>
              <a:gd name="T30" fmla="*/ 10 w 20"/>
              <a:gd name="T31" fmla="*/ 30 h 94"/>
              <a:gd name="T32" fmla="*/ 6 w 20"/>
              <a:gd name="T33" fmla="*/ 34 h 94"/>
              <a:gd name="T34" fmla="*/ 10 w 20"/>
              <a:gd name="T35" fmla="*/ 38 h 94"/>
              <a:gd name="T36" fmla="*/ 10 w 20"/>
              <a:gd name="T37" fmla="*/ 75 h 94"/>
              <a:gd name="T38" fmla="*/ 0 w 20"/>
              <a:gd name="T39" fmla="*/ 85 h 94"/>
              <a:gd name="T40" fmla="*/ 10 w 20"/>
              <a:gd name="T41" fmla="*/ 94 h 94"/>
              <a:gd name="T42" fmla="*/ 20 w 20"/>
              <a:gd name="T43" fmla="*/ 85 h 94"/>
              <a:gd name="T44" fmla="*/ 10 w 20"/>
              <a:gd name="T45" fmla="*/ 75 h 94"/>
              <a:gd name="T46" fmla="*/ 10 w 20"/>
              <a:gd name="T47" fmla="*/ 68 h 94"/>
              <a:gd name="T48" fmla="*/ 14 w 20"/>
              <a:gd name="T49" fmla="*/ 64 h 94"/>
              <a:gd name="T50" fmla="*/ 10 w 20"/>
              <a:gd name="T51" fmla="*/ 60 h 94"/>
              <a:gd name="T52" fmla="*/ 6 w 20"/>
              <a:gd name="T53" fmla="*/ 64 h 94"/>
              <a:gd name="T54" fmla="*/ 10 w 20"/>
              <a:gd name="T55" fmla="*/ 68 h 94"/>
              <a:gd name="T56" fmla="*/ 10 w 20"/>
              <a:gd name="T57" fmla="*/ 53 h 94"/>
              <a:gd name="T58" fmla="*/ 14 w 20"/>
              <a:gd name="T59" fmla="*/ 49 h 94"/>
              <a:gd name="T60" fmla="*/ 10 w 20"/>
              <a:gd name="T61" fmla="*/ 45 h 94"/>
              <a:gd name="T62" fmla="*/ 6 w 20"/>
              <a:gd name="T63" fmla="*/ 49 h 94"/>
              <a:gd name="T64" fmla="*/ 10 w 20"/>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94">
                <a:moveTo>
                  <a:pt x="10" y="23"/>
                </a:moveTo>
                <a:cubicBezTo>
                  <a:pt x="12" y="23"/>
                  <a:pt x="14" y="22"/>
                  <a:pt x="14" y="19"/>
                </a:cubicBezTo>
                <a:cubicBezTo>
                  <a:pt x="14" y="17"/>
                  <a:pt x="12" y="15"/>
                  <a:pt x="10" y="15"/>
                </a:cubicBezTo>
                <a:cubicBezTo>
                  <a:pt x="8" y="15"/>
                  <a:pt x="6" y="17"/>
                  <a:pt x="6" y="19"/>
                </a:cubicBezTo>
                <a:cubicBezTo>
                  <a:pt x="6" y="22"/>
                  <a:pt x="8" y="23"/>
                  <a:pt x="10" y="23"/>
                </a:cubicBezTo>
                <a:close/>
                <a:moveTo>
                  <a:pt x="10" y="8"/>
                </a:moveTo>
                <a:cubicBezTo>
                  <a:pt x="11" y="8"/>
                  <a:pt x="12" y="8"/>
                  <a:pt x="13" y="7"/>
                </a:cubicBezTo>
                <a:cubicBezTo>
                  <a:pt x="14" y="6"/>
                  <a:pt x="14" y="5"/>
                  <a:pt x="14" y="4"/>
                </a:cubicBezTo>
                <a:cubicBezTo>
                  <a:pt x="14" y="3"/>
                  <a:pt x="14" y="2"/>
                  <a:pt x="13" y="2"/>
                </a:cubicBezTo>
                <a:cubicBezTo>
                  <a:pt x="11" y="0"/>
                  <a:pt x="9" y="0"/>
                  <a:pt x="7" y="2"/>
                </a:cubicBezTo>
                <a:cubicBezTo>
                  <a:pt x="6" y="2"/>
                  <a:pt x="6" y="3"/>
                  <a:pt x="6" y="4"/>
                </a:cubicBezTo>
                <a:cubicBezTo>
                  <a:pt x="6" y="5"/>
                  <a:pt x="6" y="6"/>
                  <a:pt x="7" y="7"/>
                </a:cubicBezTo>
                <a:cubicBezTo>
                  <a:pt x="8" y="8"/>
                  <a:pt x="9" y="8"/>
                  <a:pt x="10" y="8"/>
                </a:cubicBezTo>
                <a:close/>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75"/>
                </a:moveTo>
                <a:cubicBezTo>
                  <a:pt x="5" y="75"/>
                  <a:pt x="0" y="79"/>
                  <a:pt x="0" y="85"/>
                </a:cubicBezTo>
                <a:cubicBezTo>
                  <a:pt x="0" y="90"/>
                  <a:pt x="5" y="94"/>
                  <a:pt x="10" y="94"/>
                </a:cubicBezTo>
                <a:cubicBezTo>
                  <a:pt x="15" y="94"/>
                  <a:pt x="20" y="90"/>
                  <a:pt x="20" y="85"/>
                </a:cubicBezTo>
                <a:cubicBezTo>
                  <a:pt x="20" y="79"/>
                  <a:pt x="15" y="75"/>
                  <a:pt x="10" y="75"/>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4208036" y="3445710"/>
            <a:ext cx="1158461" cy="1321834"/>
            <a:chOff x="5516771" y="3530800"/>
            <a:chExt cx="1158461" cy="1321834"/>
          </a:xfrm>
        </p:grpSpPr>
        <p:sp>
          <p:nvSpPr>
            <p:cNvPr id="26" name="Freeform 350"/>
            <p:cNvSpPr/>
            <p:nvPr/>
          </p:nvSpPr>
          <p:spPr bwMode="auto">
            <a:xfrm>
              <a:off x="5516771" y="3530800"/>
              <a:ext cx="1158461" cy="1321834"/>
            </a:xfrm>
            <a:custGeom>
              <a:avLst/>
              <a:gdLst>
                <a:gd name="T0" fmla="*/ 256 w 312"/>
                <a:gd name="T1" fmla="*/ 256 h 356"/>
                <a:gd name="T2" fmla="*/ 156 w 312"/>
                <a:gd name="T3" fmla="*/ 356 h 356"/>
                <a:gd name="T4" fmla="*/ 56 w 312"/>
                <a:gd name="T5" fmla="*/ 256 h 356"/>
                <a:gd name="T6" fmla="*/ 56 w 312"/>
                <a:gd name="T7" fmla="*/ 56 h 356"/>
                <a:gd name="T8" fmla="*/ 256 w 312"/>
                <a:gd name="T9" fmla="*/ 56 h 356"/>
                <a:gd name="T10" fmla="*/ 256 w 312"/>
                <a:gd name="T11" fmla="*/ 256 h 356"/>
              </a:gdLst>
              <a:ahLst/>
              <a:cxnLst>
                <a:cxn ang="0">
                  <a:pos x="T0" y="T1"/>
                </a:cxn>
                <a:cxn ang="0">
                  <a:pos x="T2" y="T3"/>
                </a:cxn>
                <a:cxn ang="0">
                  <a:pos x="T4" y="T5"/>
                </a:cxn>
                <a:cxn ang="0">
                  <a:pos x="T6" y="T7"/>
                </a:cxn>
                <a:cxn ang="0">
                  <a:pos x="T8" y="T9"/>
                </a:cxn>
                <a:cxn ang="0">
                  <a:pos x="T10" y="T11"/>
                </a:cxn>
              </a:cxnLst>
              <a:rect l="0" t="0" r="r" b="b"/>
              <a:pathLst>
                <a:path w="312"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2" y="111"/>
                    <a:pt x="312"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7" name="Freeform 352"/>
            <p:cNvSpPr>
              <a:spLocks noEditPoints="1"/>
            </p:cNvSpPr>
            <p:nvPr/>
          </p:nvSpPr>
          <p:spPr bwMode="auto">
            <a:xfrm>
              <a:off x="5873221" y="3861258"/>
              <a:ext cx="445562" cy="556953"/>
            </a:xfrm>
            <a:custGeom>
              <a:avLst/>
              <a:gdLst>
                <a:gd name="T0" fmla="*/ 172 w 240"/>
                <a:gd name="T1" fmla="*/ 50 h 300"/>
                <a:gd name="T2" fmla="*/ 42 w 240"/>
                <a:gd name="T3" fmla="*/ 50 h 300"/>
                <a:gd name="T4" fmla="*/ 42 w 240"/>
                <a:gd name="T5" fmla="*/ 68 h 300"/>
                <a:gd name="T6" fmla="*/ 172 w 240"/>
                <a:gd name="T7" fmla="*/ 68 h 300"/>
                <a:gd name="T8" fmla="*/ 172 w 240"/>
                <a:gd name="T9" fmla="*/ 50 h 300"/>
                <a:gd name="T10" fmla="*/ 214 w 240"/>
                <a:gd name="T11" fmla="*/ 26 h 300"/>
                <a:gd name="T12" fmla="*/ 214 w 240"/>
                <a:gd name="T13" fmla="*/ 0 h 300"/>
                <a:gd name="T14" fmla="*/ 0 w 240"/>
                <a:gd name="T15" fmla="*/ 0 h 300"/>
                <a:gd name="T16" fmla="*/ 0 w 240"/>
                <a:gd name="T17" fmla="*/ 274 h 300"/>
                <a:gd name="T18" fmla="*/ 26 w 240"/>
                <a:gd name="T19" fmla="*/ 274 h 300"/>
                <a:gd name="T20" fmla="*/ 26 w 240"/>
                <a:gd name="T21" fmla="*/ 300 h 300"/>
                <a:gd name="T22" fmla="*/ 240 w 240"/>
                <a:gd name="T23" fmla="*/ 300 h 300"/>
                <a:gd name="T24" fmla="*/ 240 w 240"/>
                <a:gd name="T25" fmla="*/ 26 h 300"/>
                <a:gd name="T26" fmla="*/ 214 w 240"/>
                <a:gd name="T27" fmla="*/ 26 h 300"/>
                <a:gd name="T28" fmla="*/ 16 w 240"/>
                <a:gd name="T29" fmla="*/ 260 h 300"/>
                <a:gd name="T30" fmla="*/ 16 w 240"/>
                <a:gd name="T31" fmla="*/ 14 h 300"/>
                <a:gd name="T32" fmla="*/ 198 w 240"/>
                <a:gd name="T33" fmla="*/ 14 h 300"/>
                <a:gd name="T34" fmla="*/ 198 w 240"/>
                <a:gd name="T35" fmla="*/ 196 h 300"/>
                <a:gd name="T36" fmla="*/ 136 w 240"/>
                <a:gd name="T37" fmla="*/ 196 h 300"/>
                <a:gd name="T38" fmla="*/ 136 w 240"/>
                <a:gd name="T39" fmla="*/ 260 h 300"/>
                <a:gd name="T40" fmla="*/ 16 w 240"/>
                <a:gd name="T41" fmla="*/ 260 h 300"/>
                <a:gd name="T42" fmla="*/ 224 w 240"/>
                <a:gd name="T43" fmla="*/ 286 h 300"/>
                <a:gd name="T44" fmla="*/ 42 w 240"/>
                <a:gd name="T45" fmla="*/ 286 h 300"/>
                <a:gd name="T46" fmla="*/ 42 w 240"/>
                <a:gd name="T47" fmla="*/ 274 h 300"/>
                <a:gd name="T48" fmla="*/ 142 w 240"/>
                <a:gd name="T49" fmla="*/ 274 h 300"/>
                <a:gd name="T50" fmla="*/ 214 w 240"/>
                <a:gd name="T51" fmla="*/ 204 h 300"/>
                <a:gd name="T52" fmla="*/ 214 w 240"/>
                <a:gd name="T53" fmla="*/ 40 h 300"/>
                <a:gd name="T54" fmla="*/ 224 w 240"/>
                <a:gd name="T55" fmla="*/ 40 h 300"/>
                <a:gd name="T56" fmla="*/ 224 w 240"/>
                <a:gd name="T57" fmla="*/ 286 h 300"/>
                <a:gd name="T58" fmla="*/ 172 w 240"/>
                <a:gd name="T59" fmla="*/ 86 h 300"/>
                <a:gd name="T60" fmla="*/ 42 w 240"/>
                <a:gd name="T61" fmla="*/ 86 h 300"/>
                <a:gd name="T62" fmla="*/ 42 w 240"/>
                <a:gd name="T63" fmla="*/ 104 h 300"/>
                <a:gd name="T64" fmla="*/ 172 w 240"/>
                <a:gd name="T65" fmla="*/ 104 h 300"/>
                <a:gd name="T66" fmla="*/ 172 w 240"/>
                <a:gd name="T67" fmla="*/ 86 h 300"/>
                <a:gd name="T68" fmla="*/ 42 w 240"/>
                <a:gd name="T69" fmla="*/ 178 h 300"/>
                <a:gd name="T70" fmla="*/ 106 w 240"/>
                <a:gd name="T71" fmla="*/ 178 h 300"/>
                <a:gd name="T72" fmla="*/ 106 w 240"/>
                <a:gd name="T73" fmla="*/ 160 h 300"/>
                <a:gd name="T74" fmla="*/ 42 w 240"/>
                <a:gd name="T75" fmla="*/ 160 h 300"/>
                <a:gd name="T76" fmla="*/ 42 w 240"/>
                <a:gd name="T77" fmla="*/ 178 h 300"/>
                <a:gd name="T78" fmla="*/ 172 w 240"/>
                <a:gd name="T79" fmla="*/ 124 h 300"/>
                <a:gd name="T80" fmla="*/ 42 w 240"/>
                <a:gd name="T81" fmla="*/ 124 h 300"/>
                <a:gd name="T82" fmla="*/ 42 w 240"/>
                <a:gd name="T83" fmla="*/ 142 h 300"/>
                <a:gd name="T84" fmla="*/ 172 w 240"/>
                <a:gd name="T85" fmla="*/ 142 h 300"/>
                <a:gd name="T86" fmla="*/ 172 w 240"/>
                <a:gd name="T87" fmla="*/ 12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0" h="300">
                  <a:moveTo>
                    <a:pt x="172" y="50"/>
                  </a:moveTo>
                  <a:lnTo>
                    <a:pt x="42" y="50"/>
                  </a:lnTo>
                  <a:lnTo>
                    <a:pt x="42" y="68"/>
                  </a:lnTo>
                  <a:lnTo>
                    <a:pt x="172" y="68"/>
                  </a:lnTo>
                  <a:lnTo>
                    <a:pt x="172" y="50"/>
                  </a:lnTo>
                  <a:close/>
                  <a:moveTo>
                    <a:pt x="214" y="26"/>
                  </a:moveTo>
                  <a:lnTo>
                    <a:pt x="214" y="0"/>
                  </a:lnTo>
                  <a:lnTo>
                    <a:pt x="0" y="0"/>
                  </a:lnTo>
                  <a:lnTo>
                    <a:pt x="0" y="274"/>
                  </a:lnTo>
                  <a:lnTo>
                    <a:pt x="26" y="274"/>
                  </a:lnTo>
                  <a:lnTo>
                    <a:pt x="26" y="300"/>
                  </a:lnTo>
                  <a:lnTo>
                    <a:pt x="240" y="300"/>
                  </a:lnTo>
                  <a:lnTo>
                    <a:pt x="240" y="26"/>
                  </a:lnTo>
                  <a:lnTo>
                    <a:pt x="214" y="26"/>
                  </a:lnTo>
                  <a:close/>
                  <a:moveTo>
                    <a:pt x="16" y="260"/>
                  </a:moveTo>
                  <a:lnTo>
                    <a:pt x="16" y="14"/>
                  </a:lnTo>
                  <a:lnTo>
                    <a:pt x="198" y="14"/>
                  </a:lnTo>
                  <a:lnTo>
                    <a:pt x="198" y="196"/>
                  </a:lnTo>
                  <a:lnTo>
                    <a:pt x="136" y="196"/>
                  </a:lnTo>
                  <a:lnTo>
                    <a:pt x="136" y="260"/>
                  </a:lnTo>
                  <a:lnTo>
                    <a:pt x="16" y="260"/>
                  </a:lnTo>
                  <a:close/>
                  <a:moveTo>
                    <a:pt x="224" y="286"/>
                  </a:moveTo>
                  <a:lnTo>
                    <a:pt x="42" y="286"/>
                  </a:lnTo>
                  <a:lnTo>
                    <a:pt x="42" y="274"/>
                  </a:lnTo>
                  <a:lnTo>
                    <a:pt x="142" y="274"/>
                  </a:lnTo>
                  <a:lnTo>
                    <a:pt x="214" y="204"/>
                  </a:lnTo>
                  <a:lnTo>
                    <a:pt x="214" y="40"/>
                  </a:lnTo>
                  <a:lnTo>
                    <a:pt x="224" y="40"/>
                  </a:lnTo>
                  <a:lnTo>
                    <a:pt x="224" y="286"/>
                  </a:lnTo>
                  <a:close/>
                  <a:moveTo>
                    <a:pt x="172" y="86"/>
                  </a:moveTo>
                  <a:lnTo>
                    <a:pt x="42" y="86"/>
                  </a:lnTo>
                  <a:lnTo>
                    <a:pt x="42" y="104"/>
                  </a:lnTo>
                  <a:lnTo>
                    <a:pt x="172" y="104"/>
                  </a:lnTo>
                  <a:lnTo>
                    <a:pt x="172" y="86"/>
                  </a:lnTo>
                  <a:close/>
                  <a:moveTo>
                    <a:pt x="42" y="178"/>
                  </a:moveTo>
                  <a:lnTo>
                    <a:pt x="106" y="178"/>
                  </a:lnTo>
                  <a:lnTo>
                    <a:pt x="106" y="160"/>
                  </a:lnTo>
                  <a:lnTo>
                    <a:pt x="42" y="160"/>
                  </a:lnTo>
                  <a:lnTo>
                    <a:pt x="42" y="178"/>
                  </a:lnTo>
                  <a:close/>
                  <a:moveTo>
                    <a:pt x="172" y="124"/>
                  </a:moveTo>
                  <a:lnTo>
                    <a:pt x="42" y="124"/>
                  </a:lnTo>
                  <a:lnTo>
                    <a:pt x="42" y="142"/>
                  </a:lnTo>
                  <a:lnTo>
                    <a:pt x="172" y="142"/>
                  </a:lnTo>
                  <a:lnTo>
                    <a:pt x="172" y="12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8" name="Freeform 354"/>
          <p:cNvSpPr>
            <a:spLocks noEditPoints="1"/>
          </p:cNvSpPr>
          <p:nvPr/>
        </p:nvSpPr>
        <p:spPr bwMode="auto">
          <a:xfrm>
            <a:off x="8420452" y="4752691"/>
            <a:ext cx="70547" cy="349024"/>
          </a:xfrm>
          <a:custGeom>
            <a:avLst/>
            <a:gdLst>
              <a:gd name="T0" fmla="*/ 10 w 19"/>
              <a:gd name="T1" fmla="*/ 38 h 94"/>
              <a:gd name="T2" fmla="*/ 14 w 19"/>
              <a:gd name="T3" fmla="*/ 34 h 94"/>
              <a:gd name="T4" fmla="*/ 10 w 19"/>
              <a:gd name="T5" fmla="*/ 30 h 94"/>
              <a:gd name="T6" fmla="*/ 6 w 19"/>
              <a:gd name="T7" fmla="*/ 34 h 94"/>
              <a:gd name="T8" fmla="*/ 10 w 19"/>
              <a:gd name="T9" fmla="*/ 38 h 94"/>
              <a:gd name="T10" fmla="*/ 10 w 19"/>
              <a:gd name="T11" fmla="*/ 23 h 94"/>
              <a:gd name="T12" fmla="*/ 14 w 19"/>
              <a:gd name="T13" fmla="*/ 19 h 94"/>
              <a:gd name="T14" fmla="*/ 10 w 19"/>
              <a:gd name="T15" fmla="*/ 15 h 94"/>
              <a:gd name="T16" fmla="*/ 6 w 19"/>
              <a:gd name="T17" fmla="*/ 19 h 94"/>
              <a:gd name="T18" fmla="*/ 10 w 19"/>
              <a:gd name="T19" fmla="*/ 23 h 94"/>
              <a:gd name="T20" fmla="*/ 10 w 19"/>
              <a:gd name="T21" fmla="*/ 8 h 94"/>
              <a:gd name="T22" fmla="*/ 13 w 19"/>
              <a:gd name="T23" fmla="*/ 7 h 94"/>
              <a:gd name="T24" fmla="*/ 14 w 19"/>
              <a:gd name="T25" fmla="*/ 4 h 94"/>
              <a:gd name="T26" fmla="*/ 13 w 19"/>
              <a:gd name="T27" fmla="*/ 2 h 94"/>
              <a:gd name="T28" fmla="*/ 7 w 19"/>
              <a:gd name="T29" fmla="*/ 2 h 94"/>
              <a:gd name="T30" fmla="*/ 6 w 19"/>
              <a:gd name="T31" fmla="*/ 4 h 94"/>
              <a:gd name="T32" fmla="*/ 7 w 19"/>
              <a:gd name="T33" fmla="*/ 7 h 94"/>
              <a:gd name="T34" fmla="*/ 10 w 19"/>
              <a:gd name="T35" fmla="*/ 8 h 94"/>
              <a:gd name="T36" fmla="*/ 10 w 19"/>
              <a:gd name="T37" fmla="*/ 68 h 94"/>
              <a:gd name="T38" fmla="*/ 14 w 19"/>
              <a:gd name="T39" fmla="*/ 64 h 94"/>
              <a:gd name="T40" fmla="*/ 10 w 19"/>
              <a:gd name="T41" fmla="*/ 60 h 94"/>
              <a:gd name="T42" fmla="*/ 6 w 19"/>
              <a:gd name="T43" fmla="*/ 64 h 94"/>
              <a:gd name="T44" fmla="*/ 10 w 19"/>
              <a:gd name="T45" fmla="*/ 68 h 94"/>
              <a:gd name="T46" fmla="*/ 10 w 19"/>
              <a:gd name="T47" fmla="*/ 53 h 94"/>
              <a:gd name="T48" fmla="*/ 14 w 19"/>
              <a:gd name="T49" fmla="*/ 49 h 94"/>
              <a:gd name="T50" fmla="*/ 10 w 19"/>
              <a:gd name="T51" fmla="*/ 45 h 94"/>
              <a:gd name="T52" fmla="*/ 6 w 19"/>
              <a:gd name="T53" fmla="*/ 49 h 94"/>
              <a:gd name="T54" fmla="*/ 10 w 19"/>
              <a:gd name="T55" fmla="*/ 53 h 94"/>
              <a:gd name="T56" fmla="*/ 10 w 19"/>
              <a:gd name="T57" fmla="*/ 75 h 94"/>
              <a:gd name="T58" fmla="*/ 0 w 19"/>
              <a:gd name="T59" fmla="*/ 85 h 94"/>
              <a:gd name="T60" fmla="*/ 10 w 19"/>
              <a:gd name="T61" fmla="*/ 94 h 94"/>
              <a:gd name="T62" fmla="*/ 19 w 19"/>
              <a:gd name="T63" fmla="*/ 85 h 94"/>
              <a:gd name="T64" fmla="*/ 10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23"/>
                </a:moveTo>
                <a:cubicBezTo>
                  <a:pt x="12" y="23"/>
                  <a:pt x="14" y="22"/>
                  <a:pt x="14" y="19"/>
                </a:cubicBezTo>
                <a:cubicBezTo>
                  <a:pt x="14" y="17"/>
                  <a:pt x="12" y="15"/>
                  <a:pt x="10" y="15"/>
                </a:cubicBezTo>
                <a:cubicBezTo>
                  <a:pt x="8" y="15"/>
                  <a:pt x="6" y="17"/>
                  <a:pt x="6" y="19"/>
                </a:cubicBezTo>
                <a:cubicBezTo>
                  <a:pt x="6" y="22"/>
                  <a:pt x="8" y="23"/>
                  <a:pt x="10" y="23"/>
                </a:cubicBezTo>
                <a:close/>
                <a:moveTo>
                  <a:pt x="10" y="8"/>
                </a:moveTo>
                <a:cubicBezTo>
                  <a:pt x="11" y="8"/>
                  <a:pt x="12" y="8"/>
                  <a:pt x="13" y="7"/>
                </a:cubicBezTo>
                <a:cubicBezTo>
                  <a:pt x="13" y="6"/>
                  <a:pt x="14" y="5"/>
                  <a:pt x="14" y="4"/>
                </a:cubicBezTo>
                <a:cubicBezTo>
                  <a:pt x="14" y="3"/>
                  <a:pt x="13" y="2"/>
                  <a:pt x="13" y="2"/>
                </a:cubicBezTo>
                <a:cubicBezTo>
                  <a:pt x="11" y="0"/>
                  <a:pt x="8" y="0"/>
                  <a:pt x="7" y="2"/>
                </a:cubicBezTo>
                <a:cubicBezTo>
                  <a:pt x="6" y="2"/>
                  <a:pt x="6" y="3"/>
                  <a:pt x="6" y="4"/>
                </a:cubicBezTo>
                <a:cubicBezTo>
                  <a:pt x="6" y="5"/>
                  <a:pt x="6" y="6"/>
                  <a:pt x="7" y="7"/>
                </a:cubicBezTo>
                <a:cubicBezTo>
                  <a:pt x="8" y="8"/>
                  <a:pt x="9" y="8"/>
                  <a:pt x="10" y="8"/>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moveTo>
                  <a:pt x="10" y="75"/>
                </a:moveTo>
                <a:cubicBezTo>
                  <a:pt x="4" y="75"/>
                  <a:pt x="0" y="79"/>
                  <a:pt x="0" y="85"/>
                </a:cubicBezTo>
                <a:cubicBezTo>
                  <a:pt x="0" y="90"/>
                  <a:pt x="4" y="94"/>
                  <a:pt x="10" y="94"/>
                </a:cubicBezTo>
                <a:cubicBezTo>
                  <a:pt x="15" y="94"/>
                  <a:pt x="19" y="90"/>
                  <a:pt x="19" y="85"/>
                </a:cubicBezTo>
                <a:cubicBezTo>
                  <a:pt x="19" y="79"/>
                  <a:pt x="15" y="75"/>
                  <a:pt x="10" y="75"/>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9" name="组合 28"/>
          <p:cNvGrpSpPr/>
          <p:nvPr/>
        </p:nvGrpSpPr>
        <p:grpSpPr>
          <a:xfrm>
            <a:off x="7878352" y="3445710"/>
            <a:ext cx="1154748" cy="1321834"/>
            <a:chOff x="9187087" y="3530800"/>
            <a:chExt cx="1154748" cy="1321834"/>
          </a:xfrm>
        </p:grpSpPr>
        <p:sp>
          <p:nvSpPr>
            <p:cNvPr id="30" name="Freeform 353"/>
            <p:cNvSpPr/>
            <p:nvPr/>
          </p:nvSpPr>
          <p:spPr bwMode="auto">
            <a:xfrm>
              <a:off x="9187087" y="3530800"/>
              <a:ext cx="1154748" cy="1321834"/>
            </a:xfrm>
            <a:custGeom>
              <a:avLst/>
              <a:gdLst>
                <a:gd name="T0" fmla="*/ 256 w 311"/>
                <a:gd name="T1" fmla="*/ 256 h 356"/>
                <a:gd name="T2" fmla="*/ 156 w 311"/>
                <a:gd name="T3" fmla="*/ 356 h 356"/>
                <a:gd name="T4" fmla="*/ 56 w 311"/>
                <a:gd name="T5" fmla="*/ 256 h 356"/>
                <a:gd name="T6" fmla="*/ 56 w 311"/>
                <a:gd name="T7" fmla="*/ 56 h 356"/>
                <a:gd name="T8" fmla="*/ 256 w 311"/>
                <a:gd name="T9" fmla="*/ 56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1" y="111"/>
                    <a:pt x="311" y="201"/>
                    <a:pt x="256" y="25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1" name="Freeform 355"/>
            <p:cNvSpPr>
              <a:spLocks noEditPoints="1"/>
            </p:cNvSpPr>
            <p:nvPr/>
          </p:nvSpPr>
          <p:spPr bwMode="auto">
            <a:xfrm>
              <a:off x="9491554" y="3835267"/>
              <a:ext cx="545813" cy="608935"/>
            </a:xfrm>
            <a:custGeom>
              <a:avLst/>
              <a:gdLst>
                <a:gd name="T0" fmla="*/ 80 w 147"/>
                <a:gd name="T1" fmla="*/ 91 h 164"/>
                <a:gd name="T2" fmla="*/ 80 w 147"/>
                <a:gd name="T3" fmla="*/ 90 h 164"/>
                <a:gd name="T4" fmla="*/ 80 w 147"/>
                <a:gd name="T5" fmla="*/ 57 h 164"/>
                <a:gd name="T6" fmla="*/ 74 w 147"/>
                <a:gd name="T7" fmla="*/ 51 h 164"/>
                <a:gd name="T8" fmla="*/ 67 w 147"/>
                <a:gd name="T9" fmla="*/ 57 h 164"/>
                <a:gd name="T10" fmla="*/ 67 w 147"/>
                <a:gd name="T11" fmla="*/ 90 h 164"/>
                <a:gd name="T12" fmla="*/ 74 w 147"/>
                <a:gd name="T13" fmla="*/ 97 h 164"/>
                <a:gd name="T14" fmla="*/ 75 w 147"/>
                <a:gd name="T15" fmla="*/ 97 h 164"/>
                <a:gd name="T16" fmla="*/ 104 w 147"/>
                <a:gd name="T17" fmla="*/ 126 h 164"/>
                <a:gd name="T18" fmla="*/ 107 w 147"/>
                <a:gd name="T19" fmla="*/ 127 h 164"/>
                <a:gd name="T20" fmla="*/ 110 w 147"/>
                <a:gd name="T21" fmla="*/ 126 h 164"/>
                <a:gd name="T22" fmla="*/ 110 w 147"/>
                <a:gd name="T23" fmla="*/ 121 h 164"/>
                <a:gd name="T24" fmla="*/ 80 w 147"/>
                <a:gd name="T25" fmla="*/ 91 h 164"/>
                <a:gd name="T26" fmla="*/ 119 w 147"/>
                <a:gd name="T27" fmla="*/ 32 h 164"/>
                <a:gd name="T28" fmla="*/ 124 w 147"/>
                <a:gd name="T29" fmla="*/ 25 h 164"/>
                <a:gd name="T30" fmla="*/ 125 w 147"/>
                <a:gd name="T31" fmla="*/ 26 h 164"/>
                <a:gd name="T32" fmla="*/ 129 w 147"/>
                <a:gd name="T33" fmla="*/ 27 h 164"/>
                <a:gd name="T34" fmla="*/ 132 w 147"/>
                <a:gd name="T35" fmla="*/ 24 h 164"/>
                <a:gd name="T36" fmla="*/ 135 w 147"/>
                <a:gd name="T37" fmla="*/ 19 h 164"/>
                <a:gd name="T38" fmla="*/ 133 w 147"/>
                <a:gd name="T39" fmla="*/ 13 h 164"/>
                <a:gd name="T40" fmla="*/ 112 w 147"/>
                <a:gd name="T41" fmla="*/ 1 h 164"/>
                <a:gd name="T42" fmla="*/ 106 w 147"/>
                <a:gd name="T43" fmla="*/ 2 h 164"/>
                <a:gd name="T44" fmla="*/ 103 w 147"/>
                <a:gd name="T45" fmla="*/ 8 h 164"/>
                <a:gd name="T46" fmla="*/ 103 w 147"/>
                <a:gd name="T47" fmla="*/ 11 h 164"/>
                <a:gd name="T48" fmla="*/ 105 w 147"/>
                <a:gd name="T49" fmla="*/ 14 h 164"/>
                <a:gd name="T50" fmla="*/ 106 w 147"/>
                <a:gd name="T51" fmla="*/ 15 h 164"/>
                <a:gd name="T52" fmla="*/ 102 w 147"/>
                <a:gd name="T53" fmla="*/ 22 h 164"/>
                <a:gd name="T54" fmla="*/ 74 w 147"/>
                <a:gd name="T55" fmla="*/ 16 h 164"/>
                <a:gd name="T56" fmla="*/ 45 w 147"/>
                <a:gd name="T57" fmla="*/ 22 h 164"/>
                <a:gd name="T58" fmla="*/ 41 w 147"/>
                <a:gd name="T59" fmla="*/ 15 h 164"/>
                <a:gd name="T60" fmla="*/ 43 w 147"/>
                <a:gd name="T61" fmla="*/ 14 h 164"/>
                <a:gd name="T62" fmla="*/ 45 w 147"/>
                <a:gd name="T63" fmla="*/ 11 h 164"/>
                <a:gd name="T64" fmla="*/ 44 w 147"/>
                <a:gd name="T65" fmla="*/ 8 h 164"/>
                <a:gd name="T66" fmla="*/ 41 w 147"/>
                <a:gd name="T67" fmla="*/ 2 h 164"/>
                <a:gd name="T68" fmla="*/ 35 w 147"/>
                <a:gd name="T69" fmla="*/ 1 h 164"/>
                <a:gd name="T70" fmla="*/ 14 w 147"/>
                <a:gd name="T71" fmla="*/ 13 h 164"/>
                <a:gd name="T72" fmla="*/ 13 w 147"/>
                <a:gd name="T73" fmla="*/ 19 h 164"/>
                <a:gd name="T74" fmla="*/ 16 w 147"/>
                <a:gd name="T75" fmla="*/ 24 h 164"/>
                <a:gd name="T76" fmla="*/ 19 w 147"/>
                <a:gd name="T77" fmla="*/ 27 h 164"/>
                <a:gd name="T78" fmla="*/ 22 w 147"/>
                <a:gd name="T79" fmla="*/ 26 h 164"/>
                <a:gd name="T80" fmla="*/ 24 w 147"/>
                <a:gd name="T81" fmla="*/ 25 h 164"/>
                <a:gd name="T82" fmla="*/ 28 w 147"/>
                <a:gd name="T83" fmla="*/ 32 h 164"/>
                <a:gd name="T84" fmla="*/ 0 w 147"/>
                <a:gd name="T85" fmla="*/ 90 h 164"/>
                <a:gd name="T86" fmla="*/ 74 w 147"/>
                <a:gd name="T87" fmla="*/ 164 h 164"/>
                <a:gd name="T88" fmla="*/ 147 w 147"/>
                <a:gd name="T89" fmla="*/ 90 h 164"/>
                <a:gd name="T90" fmla="*/ 119 w 147"/>
                <a:gd name="T91" fmla="*/ 32 h 164"/>
                <a:gd name="T92" fmla="*/ 74 w 147"/>
                <a:gd name="T93" fmla="*/ 150 h 164"/>
                <a:gd name="T94" fmla="*/ 14 w 147"/>
                <a:gd name="T95" fmla="*/ 90 h 164"/>
                <a:gd name="T96" fmla="*/ 74 w 147"/>
                <a:gd name="T97" fmla="*/ 31 h 164"/>
                <a:gd name="T98" fmla="*/ 133 w 147"/>
                <a:gd name="T99" fmla="*/ 90 h 164"/>
                <a:gd name="T100" fmla="*/ 74 w 147"/>
                <a:gd name="T101" fmla="*/ 15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 h="164">
                  <a:moveTo>
                    <a:pt x="80" y="91"/>
                  </a:moveTo>
                  <a:cubicBezTo>
                    <a:pt x="80" y="91"/>
                    <a:pt x="80" y="91"/>
                    <a:pt x="80" y="90"/>
                  </a:cubicBezTo>
                  <a:cubicBezTo>
                    <a:pt x="80" y="57"/>
                    <a:pt x="80" y="57"/>
                    <a:pt x="80" y="57"/>
                  </a:cubicBezTo>
                  <a:cubicBezTo>
                    <a:pt x="80" y="53"/>
                    <a:pt x="77" y="51"/>
                    <a:pt x="74" y="51"/>
                  </a:cubicBezTo>
                  <a:cubicBezTo>
                    <a:pt x="70" y="51"/>
                    <a:pt x="67" y="53"/>
                    <a:pt x="67" y="57"/>
                  </a:cubicBezTo>
                  <a:cubicBezTo>
                    <a:pt x="67" y="90"/>
                    <a:pt x="67" y="90"/>
                    <a:pt x="67" y="90"/>
                  </a:cubicBezTo>
                  <a:cubicBezTo>
                    <a:pt x="67" y="94"/>
                    <a:pt x="70" y="97"/>
                    <a:pt x="74" y="97"/>
                  </a:cubicBezTo>
                  <a:cubicBezTo>
                    <a:pt x="74" y="97"/>
                    <a:pt x="74" y="97"/>
                    <a:pt x="75" y="97"/>
                  </a:cubicBezTo>
                  <a:cubicBezTo>
                    <a:pt x="104" y="126"/>
                    <a:pt x="104" y="126"/>
                    <a:pt x="104" y="126"/>
                  </a:cubicBezTo>
                  <a:cubicBezTo>
                    <a:pt x="105" y="127"/>
                    <a:pt x="106" y="127"/>
                    <a:pt x="107" y="127"/>
                  </a:cubicBezTo>
                  <a:cubicBezTo>
                    <a:pt x="108" y="127"/>
                    <a:pt x="109" y="127"/>
                    <a:pt x="110" y="126"/>
                  </a:cubicBezTo>
                  <a:cubicBezTo>
                    <a:pt x="111" y="125"/>
                    <a:pt x="111" y="122"/>
                    <a:pt x="110" y="121"/>
                  </a:cubicBezTo>
                  <a:lnTo>
                    <a:pt x="80" y="91"/>
                  </a:lnTo>
                  <a:close/>
                  <a:moveTo>
                    <a:pt x="119" y="32"/>
                  </a:moveTo>
                  <a:cubicBezTo>
                    <a:pt x="124" y="25"/>
                    <a:pt x="124" y="25"/>
                    <a:pt x="124" y="25"/>
                  </a:cubicBezTo>
                  <a:cubicBezTo>
                    <a:pt x="125" y="26"/>
                    <a:pt x="125" y="26"/>
                    <a:pt x="125" y="26"/>
                  </a:cubicBezTo>
                  <a:cubicBezTo>
                    <a:pt x="126" y="27"/>
                    <a:pt x="128" y="27"/>
                    <a:pt x="129" y="27"/>
                  </a:cubicBezTo>
                  <a:cubicBezTo>
                    <a:pt x="130" y="26"/>
                    <a:pt x="131" y="26"/>
                    <a:pt x="132" y="24"/>
                  </a:cubicBezTo>
                  <a:cubicBezTo>
                    <a:pt x="135" y="19"/>
                    <a:pt x="135" y="19"/>
                    <a:pt x="135" y="19"/>
                  </a:cubicBezTo>
                  <a:cubicBezTo>
                    <a:pt x="136" y="17"/>
                    <a:pt x="135" y="14"/>
                    <a:pt x="133" y="13"/>
                  </a:cubicBezTo>
                  <a:cubicBezTo>
                    <a:pt x="112" y="1"/>
                    <a:pt x="112" y="1"/>
                    <a:pt x="112" y="1"/>
                  </a:cubicBezTo>
                  <a:cubicBezTo>
                    <a:pt x="110" y="0"/>
                    <a:pt x="107" y="0"/>
                    <a:pt x="106" y="2"/>
                  </a:cubicBezTo>
                  <a:cubicBezTo>
                    <a:pt x="103" y="8"/>
                    <a:pt x="103" y="8"/>
                    <a:pt x="103" y="8"/>
                  </a:cubicBezTo>
                  <a:cubicBezTo>
                    <a:pt x="102" y="9"/>
                    <a:pt x="102" y="10"/>
                    <a:pt x="103" y="11"/>
                  </a:cubicBezTo>
                  <a:cubicBezTo>
                    <a:pt x="103" y="12"/>
                    <a:pt x="104" y="13"/>
                    <a:pt x="105" y="14"/>
                  </a:cubicBezTo>
                  <a:cubicBezTo>
                    <a:pt x="106" y="15"/>
                    <a:pt x="106" y="15"/>
                    <a:pt x="106" y="15"/>
                  </a:cubicBezTo>
                  <a:cubicBezTo>
                    <a:pt x="102" y="22"/>
                    <a:pt x="102" y="22"/>
                    <a:pt x="102" y="22"/>
                  </a:cubicBezTo>
                  <a:cubicBezTo>
                    <a:pt x="93" y="18"/>
                    <a:pt x="84" y="16"/>
                    <a:pt x="74" y="16"/>
                  </a:cubicBezTo>
                  <a:cubicBezTo>
                    <a:pt x="64" y="16"/>
                    <a:pt x="54" y="18"/>
                    <a:pt x="45" y="22"/>
                  </a:cubicBezTo>
                  <a:cubicBezTo>
                    <a:pt x="41" y="15"/>
                    <a:pt x="41" y="15"/>
                    <a:pt x="41" y="15"/>
                  </a:cubicBezTo>
                  <a:cubicBezTo>
                    <a:pt x="43" y="14"/>
                    <a:pt x="43" y="14"/>
                    <a:pt x="43" y="14"/>
                  </a:cubicBezTo>
                  <a:cubicBezTo>
                    <a:pt x="44" y="13"/>
                    <a:pt x="45" y="12"/>
                    <a:pt x="45" y="11"/>
                  </a:cubicBezTo>
                  <a:cubicBezTo>
                    <a:pt x="45" y="10"/>
                    <a:pt x="45" y="9"/>
                    <a:pt x="44" y="8"/>
                  </a:cubicBezTo>
                  <a:cubicBezTo>
                    <a:pt x="41" y="2"/>
                    <a:pt x="41" y="2"/>
                    <a:pt x="41" y="2"/>
                  </a:cubicBezTo>
                  <a:cubicBezTo>
                    <a:pt x="40" y="0"/>
                    <a:pt x="37" y="0"/>
                    <a:pt x="35" y="1"/>
                  </a:cubicBezTo>
                  <a:cubicBezTo>
                    <a:pt x="14" y="13"/>
                    <a:pt x="14" y="13"/>
                    <a:pt x="14" y="13"/>
                  </a:cubicBezTo>
                  <a:cubicBezTo>
                    <a:pt x="12" y="14"/>
                    <a:pt x="11" y="17"/>
                    <a:pt x="13" y="19"/>
                  </a:cubicBezTo>
                  <a:cubicBezTo>
                    <a:pt x="16" y="24"/>
                    <a:pt x="16" y="24"/>
                    <a:pt x="16" y="24"/>
                  </a:cubicBezTo>
                  <a:cubicBezTo>
                    <a:pt x="16" y="26"/>
                    <a:pt x="17" y="26"/>
                    <a:pt x="19" y="27"/>
                  </a:cubicBezTo>
                  <a:cubicBezTo>
                    <a:pt x="20" y="27"/>
                    <a:pt x="21" y="27"/>
                    <a:pt x="22" y="26"/>
                  </a:cubicBezTo>
                  <a:cubicBezTo>
                    <a:pt x="24" y="25"/>
                    <a:pt x="24" y="25"/>
                    <a:pt x="24" y="25"/>
                  </a:cubicBezTo>
                  <a:cubicBezTo>
                    <a:pt x="28" y="32"/>
                    <a:pt x="28" y="32"/>
                    <a:pt x="28" y="32"/>
                  </a:cubicBezTo>
                  <a:cubicBezTo>
                    <a:pt x="11" y="46"/>
                    <a:pt x="0" y="67"/>
                    <a:pt x="0" y="90"/>
                  </a:cubicBezTo>
                  <a:cubicBezTo>
                    <a:pt x="0" y="131"/>
                    <a:pt x="33" y="164"/>
                    <a:pt x="74" y="164"/>
                  </a:cubicBezTo>
                  <a:cubicBezTo>
                    <a:pt x="114" y="164"/>
                    <a:pt x="147" y="131"/>
                    <a:pt x="147" y="90"/>
                  </a:cubicBezTo>
                  <a:cubicBezTo>
                    <a:pt x="147" y="67"/>
                    <a:pt x="137" y="46"/>
                    <a:pt x="119" y="32"/>
                  </a:cubicBezTo>
                  <a:close/>
                  <a:moveTo>
                    <a:pt x="74" y="150"/>
                  </a:moveTo>
                  <a:cubicBezTo>
                    <a:pt x="41" y="150"/>
                    <a:pt x="14" y="123"/>
                    <a:pt x="14" y="90"/>
                  </a:cubicBezTo>
                  <a:cubicBezTo>
                    <a:pt x="14" y="57"/>
                    <a:pt x="41" y="31"/>
                    <a:pt x="74" y="31"/>
                  </a:cubicBezTo>
                  <a:cubicBezTo>
                    <a:pt x="107" y="31"/>
                    <a:pt x="133" y="57"/>
                    <a:pt x="133" y="90"/>
                  </a:cubicBezTo>
                  <a:cubicBezTo>
                    <a:pt x="133" y="123"/>
                    <a:pt x="107" y="150"/>
                    <a:pt x="74" y="1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32" name="文本框 85"/>
          <p:cNvSpPr/>
          <p:nvPr/>
        </p:nvSpPr>
        <p:spPr>
          <a:xfrm>
            <a:off x="2002766" y="3596322"/>
            <a:ext cx="1878525" cy="81026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（二）平均功率（有功功率）</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3" name="文本框 82"/>
          <p:cNvSpPr/>
          <p:nvPr/>
        </p:nvSpPr>
        <p:spPr>
          <a:xfrm>
            <a:off x="3848002" y="5250279"/>
            <a:ext cx="1878525" cy="45085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（三）无功功率</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4" name="文本框 83"/>
          <p:cNvSpPr/>
          <p:nvPr/>
        </p:nvSpPr>
        <p:spPr>
          <a:xfrm>
            <a:off x="7516495" y="5250180"/>
            <a:ext cx="2204720" cy="45085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（五）功率三角形</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5" name="文本框 84"/>
          <p:cNvSpPr/>
          <p:nvPr/>
        </p:nvSpPr>
        <p:spPr>
          <a:xfrm>
            <a:off x="179542" y="5250279"/>
            <a:ext cx="1878525" cy="45085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（一）瞬时功率</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6" name="文本框 81"/>
          <p:cNvSpPr/>
          <p:nvPr/>
        </p:nvSpPr>
        <p:spPr>
          <a:xfrm>
            <a:off x="5695359" y="3596322"/>
            <a:ext cx="1878525" cy="45085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（四）视在功率</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 name="文本框 1"/>
          <p:cNvSpPr txBox="1"/>
          <p:nvPr/>
        </p:nvSpPr>
        <p:spPr>
          <a:xfrm>
            <a:off x="4543425" y="1023620"/>
            <a:ext cx="3423920" cy="398780"/>
          </a:xfrm>
          <a:prstGeom prst="rect">
            <a:avLst/>
          </a:prstGeom>
          <a:noFill/>
        </p:spPr>
        <p:txBody>
          <a:bodyPr wrap="square" rtlCol="0">
            <a:spAutoFit/>
          </a:bodyPr>
          <a:p>
            <a:r>
              <a:rPr lang="zh-CN" altLang="en-US" sz="2000"/>
              <a:t>一、正弦交流电路中的功率</a:t>
            </a:r>
            <a:endParaRPr lang="zh-CN" altLang="en-US" sz="2000"/>
          </a:p>
        </p:txBody>
      </p:sp>
      <p:sp>
        <p:nvSpPr>
          <p:cNvPr id="3" name="Freeform 337"/>
          <p:cNvSpPr/>
          <p:nvPr/>
        </p:nvSpPr>
        <p:spPr bwMode="auto">
          <a:xfrm>
            <a:off x="9029605" y="2313239"/>
            <a:ext cx="1837943" cy="1871360"/>
          </a:xfrm>
          <a:custGeom>
            <a:avLst/>
            <a:gdLst>
              <a:gd name="T0" fmla="*/ 0 w 990"/>
              <a:gd name="T1" fmla="*/ 900 h 1008"/>
              <a:gd name="T2" fmla="*/ 0 w 990"/>
              <a:gd name="T3" fmla="*/ 1008 h 1008"/>
              <a:gd name="T4" fmla="*/ 986 w 990"/>
              <a:gd name="T5" fmla="*/ 108 h 1008"/>
              <a:gd name="T6" fmla="*/ 990 w 990"/>
              <a:gd name="T7" fmla="*/ 110 h 1008"/>
              <a:gd name="T8" fmla="*/ 990 w 990"/>
              <a:gd name="T9" fmla="*/ 2 h 1008"/>
              <a:gd name="T10" fmla="*/ 986 w 990"/>
              <a:gd name="T11" fmla="*/ 0 h 1008"/>
              <a:gd name="T12" fmla="*/ 0 w 990"/>
              <a:gd name="T13" fmla="*/ 900 h 1008"/>
            </a:gdLst>
            <a:ahLst/>
            <a:cxnLst>
              <a:cxn ang="0">
                <a:pos x="T0" y="T1"/>
              </a:cxn>
              <a:cxn ang="0">
                <a:pos x="T2" y="T3"/>
              </a:cxn>
              <a:cxn ang="0">
                <a:pos x="T4" y="T5"/>
              </a:cxn>
              <a:cxn ang="0">
                <a:pos x="T6" y="T7"/>
              </a:cxn>
              <a:cxn ang="0">
                <a:pos x="T8" y="T9"/>
              </a:cxn>
              <a:cxn ang="0">
                <a:pos x="T10" y="T11"/>
              </a:cxn>
              <a:cxn ang="0">
                <a:pos x="T12" y="T13"/>
              </a:cxn>
            </a:cxnLst>
            <a:rect l="0" t="0" r="r" b="b"/>
            <a:pathLst>
              <a:path w="990" h="1008">
                <a:moveTo>
                  <a:pt x="0" y="900"/>
                </a:moveTo>
                <a:lnTo>
                  <a:pt x="0" y="1008"/>
                </a:lnTo>
                <a:lnTo>
                  <a:pt x="986" y="108"/>
                </a:lnTo>
                <a:lnTo>
                  <a:pt x="990" y="110"/>
                </a:lnTo>
                <a:lnTo>
                  <a:pt x="990" y="2"/>
                </a:lnTo>
                <a:lnTo>
                  <a:pt x="986" y="0"/>
                </a:lnTo>
                <a:lnTo>
                  <a:pt x="0" y="900"/>
                </a:lnTo>
                <a:close/>
              </a:path>
            </a:pathLst>
          </a:custGeom>
          <a:solidFill>
            <a:schemeClr val="bg1">
              <a:lumMod val="85000"/>
              <a:alpha val="30000"/>
            </a:schemeClr>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 name="组合 3"/>
          <p:cNvGrpSpPr/>
          <p:nvPr/>
        </p:nvGrpSpPr>
        <p:grpSpPr>
          <a:xfrm>
            <a:off x="10284604" y="1771139"/>
            <a:ext cx="1154748" cy="1321834"/>
            <a:chOff x="7354714" y="1856229"/>
            <a:chExt cx="1154748" cy="1321834"/>
          </a:xfrm>
        </p:grpSpPr>
        <p:sp>
          <p:nvSpPr>
            <p:cNvPr id="37" name="Freeform 341"/>
            <p:cNvSpPr/>
            <p:nvPr/>
          </p:nvSpPr>
          <p:spPr bwMode="auto">
            <a:xfrm>
              <a:off x="7354714" y="1856229"/>
              <a:ext cx="1154748" cy="1321834"/>
            </a:xfrm>
            <a:custGeom>
              <a:avLst/>
              <a:gdLst>
                <a:gd name="T0" fmla="*/ 256 w 311"/>
                <a:gd name="T1" fmla="*/ 256 h 356"/>
                <a:gd name="T2" fmla="*/ 155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5" y="356"/>
                    <a:pt x="155" y="356"/>
                    <a:pt x="155" y="356"/>
                  </a:cubicBezTo>
                  <a:cubicBezTo>
                    <a:pt x="55" y="256"/>
                    <a:pt x="55" y="256"/>
                    <a:pt x="55" y="256"/>
                  </a:cubicBezTo>
                  <a:cubicBezTo>
                    <a:pt x="0" y="201"/>
                    <a:pt x="0" y="111"/>
                    <a:pt x="55" y="55"/>
                  </a:cubicBezTo>
                  <a:cubicBezTo>
                    <a:pt x="110" y="0"/>
                    <a:pt x="200" y="0"/>
                    <a:pt x="256" y="55"/>
                  </a:cubicBezTo>
                  <a:cubicBezTo>
                    <a:pt x="311" y="111"/>
                    <a:pt x="311"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8" name="Freeform 343"/>
            <p:cNvSpPr>
              <a:spLocks noEditPoints="1"/>
            </p:cNvSpPr>
            <p:nvPr/>
          </p:nvSpPr>
          <p:spPr bwMode="auto">
            <a:xfrm>
              <a:off x="7655468" y="2156983"/>
              <a:ext cx="608935" cy="608935"/>
            </a:xfrm>
            <a:custGeom>
              <a:avLst/>
              <a:gdLst>
                <a:gd name="T0" fmla="*/ 129 w 164"/>
                <a:gd name="T1" fmla="*/ 36 h 164"/>
                <a:gd name="T2" fmla="*/ 124 w 164"/>
                <a:gd name="T3" fmla="*/ 36 h 164"/>
                <a:gd name="T4" fmla="*/ 124 w 164"/>
                <a:gd name="T5" fmla="*/ 41 h 164"/>
                <a:gd name="T6" fmla="*/ 124 w 164"/>
                <a:gd name="T7" fmla="*/ 89 h 164"/>
                <a:gd name="T8" fmla="*/ 124 w 164"/>
                <a:gd name="T9" fmla="*/ 94 h 164"/>
                <a:gd name="T10" fmla="*/ 129 w 164"/>
                <a:gd name="T11" fmla="*/ 94 h 164"/>
                <a:gd name="T12" fmla="*/ 129 w 164"/>
                <a:gd name="T13" fmla="*/ 36 h 164"/>
                <a:gd name="T14" fmla="*/ 141 w 164"/>
                <a:gd name="T15" fmla="*/ 23 h 164"/>
                <a:gd name="T16" fmla="*/ 59 w 164"/>
                <a:gd name="T17" fmla="*/ 23 h 164"/>
                <a:gd name="T18" fmla="*/ 50 w 164"/>
                <a:gd name="T19" fmla="*/ 95 h 164"/>
                <a:gd name="T20" fmla="*/ 7 w 164"/>
                <a:gd name="T21" fmla="*/ 138 h 164"/>
                <a:gd name="T22" fmla="*/ 11 w 164"/>
                <a:gd name="T23" fmla="*/ 153 h 164"/>
                <a:gd name="T24" fmla="*/ 26 w 164"/>
                <a:gd name="T25" fmla="*/ 157 h 164"/>
                <a:gd name="T26" fmla="*/ 69 w 164"/>
                <a:gd name="T27" fmla="*/ 115 h 164"/>
                <a:gd name="T28" fmla="*/ 141 w 164"/>
                <a:gd name="T29" fmla="*/ 106 h 164"/>
                <a:gd name="T30" fmla="*/ 141 w 164"/>
                <a:gd name="T31" fmla="*/ 23 h 164"/>
                <a:gd name="T32" fmla="*/ 134 w 164"/>
                <a:gd name="T33" fmla="*/ 99 h 164"/>
                <a:gd name="T34" fmla="*/ 66 w 164"/>
                <a:gd name="T35" fmla="*/ 99 h 164"/>
                <a:gd name="T36" fmla="*/ 66 w 164"/>
                <a:gd name="T37" fmla="*/ 31 h 164"/>
                <a:gd name="T38" fmla="*/ 134 w 164"/>
                <a:gd name="T39" fmla="*/ 31 h 164"/>
                <a:gd name="T40" fmla="*/ 134 w 164"/>
                <a:gd name="T41" fmla="*/ 9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64">
                  <a:moveTo>
                    <a:pt x="129" y="36"/>
                  </a:moveTo>
                  <a:cubicBezTo>
                    <a:pt x="128" y="34"/>
                    <a:pt x="125" y="34"/>
                    <a:pt x="124" y="36"/>
                  </a:cubicBezTo>
                  <a:cubicBezTo>
                    <a:pt x="123" y="37"/>
                    <a:pt x="123" y="39"/>
                    <a:pt x="124" y="41"/>
                  </a:cubicBezTo>
                  <a:cubicBezTo>
                    <a:pt x="137" y="54"/>
                    <a:pt x="137" y="75"/>
                    <a:pt x="124" y="89"/>
                  </a:cubicBezTo>
                  <a:cubicBezTo>
                    <a:pt x="123" y="90"/>
                    <a:pt x="123" y="92"/>
                    <a:pt x="124" y="94"/>
                  </a:cubicBezTo>
                  <a:cubicBezTo>
                    <a:pt x="125" y="95"/>
                    <a:pt x="128" y="95"/>
                    <a:pt x="129" y="94"/>
                  </a:cubicBezTo>
                  <a:cubicBezTo>
                    <a:pt x="145" y="78"/>
                    <a:pt x="145" y="52"/>
                    <a:pt x="129" y="36"/>
                  </a:cubicBezTo>
                  <a:close/>
                  <a:moveTo>
                    <a:pt x="141" y="23"/>
                  </a:moveTo>
                  <a:cubicBezTo>
                    <a:pt x="119" y="0"/>
                    <a:pt x="81" y="0"/>
                    <a:pt x="59" y="23"/>
                  </a:cubicBezTo>
                  <a:cubicBezTo>
                    <a:pt x="39" y="43"/>
                    <a:pt x="36" y="73"/>
                    <a:pt x="50" y="95"/>
                  </a:cubicBezTo>
                  <a:cubicBezTo>
                    <a:pt x="7" y="138"/>
                    <a:pt x="7" y="138"/>
                    <a:pt x="7" y="138"/>
                  </a:cubicBezTo>
                  <a:cubicBezTo>
                    <a:pt x="7" y="138"/>
                    <a:pt x="0" y="143"/>
                    <a:pt x="11" y="153"/>
                  </a:cubicBezTo>
                  <a:cubicBezTo>
                    <a:pt x="22" y="164"/>
                    <a:pt x="26" y="157"/>
                    <a:pt x="26" y="157"/>
                  </a:cubicBezTo>
                  <a:cubicBezTo>
                    <a:pt x="69" y="115"/>
                    <a:pt x="69" y="115"/>
                    <a:pt x="69" y="115"/>
                  </a:cubicBezTo>
                  <a:cubicBezTo>
                    <a:pt x="92" y="128"/>
                    <a:pt x="122" y="126"/>
                    <a:pt x="141" y="106"/>
                  </a:cubicBezTo>
                  <a:cubicBezTo>
                    <a:pt x="164" y="83"/>
                    <a:pt x="164" y="46"/>
                    <a:pt x="141" y="23"/>
                  </a:cubicBezTo>
                  <a:close/>
                  <a:moveTo>
                    <a:pt x="134" y="99"/>
                  </a:moveTo>
                  <a:cubicBezTo>
                    <a:pt x="115" y="118"/>
                    <a:pt x="85" y="118"/>
                    <a:pt x="66" y="99"/>
                  </a:cubicBezTo>
                  <a:cubicBezTo>
                    <a:pt x="47" y="80"/>
                    <a:pt x="47" y="49"/>
                    <a:pt x="66" y="31"/>
                  </a:cubicBezTo>
                  <a:cubicBezTo>
                    <a:pt x="85" y="12"/>
                    <a:pt x="115" y="12"/>
                    <a:pt x="134" y="31"/>
                  </a:cubicBezTo>
                  <a:cubicBezTo>
                    <a:pt x="153" y="49"/>
                    <a:pt x="153" y="80"/>
                    <a:pt x="134" y="99"/>
                  </a:cubicBezTo>
                  <a:close/>
                </a:path>
              </a:pathLst>
            </a:custGeom>
            <a:solidFill>
              <a:schemeClr val="bg1"/>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39" name="文本框 81"/>
          <p:cNvSpPr/>
          <p:nvPr/>
        </p:nvSpPr>
        <p:spPr>
          <a:xfrm>
            <a:off x="10062254" y="3427412"/>
            <a:ext cx="1878525" cy="450850"/>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（六）功率因数</a:t>
            </a:r>
            <a:endParaRPr kumimoji="0" lang="en-US" altLang="zh-CN"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16" presetClass="entr" presetSubtype="37"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barn(outVertical)">
                                      <p:cBhvr>
                                        <p:cTn id="32" dur="500"/>
                                        <p:tgtEl>
                                          <p:spTgt spid="7"/>
                                        </p:tgtEl>
                                      </p:cBhvr>
                                    </p:animEffect>
                                  </p:childTnLst>
                                </p:cTn>
                              </p:par>
                              <p:par>
                                <p:cTn id="33" presetID="16" presetClass="entr" presetSubtype="37" fill="hold" grpId="0" nodeType="withEffect">
                                  <p:stCondLst>
                                    <p:cond delay="1250"/>
                                  </p:stCondLst>
                                  <p:childTnLst>
                                    <p:set>
                                      <p:cBhvr>
                                        <p:cTn id="34" dur="1" fill="hold">
                                          <p:stCondLst>
                                            <p:cond delay="0"/>
                                          </p:stCondLst>
                                        </p:cTn>
                                        <p:tgtEl>
                                          <p:spTgt spid="8"/>
                                        </p:tgtEl>
                                        <p:attrNameLst>
                                          <p:attrName>style.visibility</p:attrName>
                                        </p:attrNameLst>
                                      </p:cBhvr>
                                      <p:to>
                                        <p:strVal val="visible"/>
                                      </p:to>
                                    </p:set>
                                    <p:animEffect transition="in" filter="barn(outVertical)">
                                      <p:cBhvr>
                                        <p:cTn id="35" dur="500"/>
                                        <p:tgtEl>
                                          <p:spTgt spid="8"/>
                                        </p:tgtEl>
                                      </p:cBhvr>
                                    </p:animEffect>
                                  </p:childTnLst>
                                </p:cTn>
                              </p:par>
                              <p:par>
                                <p:cTn id="36" presetID="16" presetClass="entr" presetSubtype="37" fill="hold" grpId="0" nodeType="withEffect">
                                  <p:stCondLst>
                                    <p:cond delay="1250"/>
                                  </p:stCondLst>
                                  <p:childTnLst>
                                    <p:set>
                                      <p:cBhvr>
                                        <p:cTn id="37" dur="1" fill="hold">
                                          <p:stCondLst>
                                            <p:cond delay="0"/>
                                          </p:stCondLst>
                                        </p:cTn>
                                        <p:tgtEl>
                                          <p:spTgt spid="5"/>
                                        </p:tgtEl>
                                        <p:attrNameLst>
                                          <p:attrName>style.visibility</p:attrName>
                                        </p:attrNameLst>
                                      </p:cBhvr>
                                      <p:to>
                                        <p:strVal val="visible"/>
                                      </p:to>
                                    </p:set>
                                    <p:animEffect transition="in" filter="barn(outVertical)">
                                      <p:cBhvr>
                                        <p:cTn id="38" dur="500"/>
                                        <p:tgtEl>
                                          <p:spTgt spid="5"/>
                                        </p:tgtEl>
                                      </p:cBhvr>
                                    </p:animEffect>
                                  </p:childTnLst>
                                </p:cTn>
                              </p:par>
                              <p:par>
                                <p:cTn id="39" presetID="16" presetClass="entr" presetSubtype="37" fill="hold" grpId="0" nodeType="withEffect">
                                  <p:stCondLst>
                                    <p:cond delay="1250"/>
                                  </p:stCondLst>
                                  <p:childTnLst>
                                    <p:set>
                                      <p:cBhvr>
                                        <p:cTn id="40" dur="1" fill="hold">
                                          <p:stCondLst>
                                            <p:cond delay="0"/>
                                          </p:stCondLst>
                                        </p:cTn>
                                        <p:tgtEl>
                                          <p:spTgt spid="6"/>
                                        </p:tgtEl>
                                        <p:attrNameLst>
                                          <p:attrName>style.visibility</p:attrName>
                                        </p:attrNameLst>
                                      </p:cBhvr>
                                      <p:to>
                                        <p:strVal val="visible"/>
                                      </p:to>
                                    </p:set>
                                    <p:animEffect transition="in" filter="barn(outVertical)">
                                      <p:cBhvr>
                                        <p:cTn id="41" dur="500"/>
                                        <p:tgtEl>
                                          <p:spTgt spid="6"/>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up)">
                                      <p:cBhvr>
                                        <p:cTn id="45" dur="500"/>
                                        <p:tgtEl>
                                          <p:spTgt spid="16"/>
                                        </p:tgtEl>
                                      </p:cBhvr>
                                    </p:animEffect>
                                  </p:childTnLst>
                                </p:cTn>
                              </p:par>
                              <p:par>
                                <p:cTn id="46" presetID="12" presetClass="entr" presetSubtype="4" fill="hold" grpId="0" nodeType="withEffect">
                                  <p:stCondLst>
                                    <p:cond delay="25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12" presetClass="entr" presetSubtype="4" fill="hold" grpId="0" nodeType="withEffect">
                                  <p:stCondLst>
                                    <p:cond delay="25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ppt_y</p:attrName>
                                        </p:attrNameLst>
                                      </p:cBhvr>
                                      <p:tavLst>
                                        <p:tav tm="0">
                                          <p:val>
                                            <p:strVal val="#ppt_y+#ppt_h*1.125000"/>
                                          </p:val>
                                        </p:tav>
                                        <p:tav tm="100000">
                                          <p:val>
                                            <p:strVal val="#ppt_y"/>
                                          </p:val>
                                        </p:tav>
                                      </p:tavLst>
                                    </p:anim>
                                    <p:animEffect transition="in" filter="wipe(up)">
                                      <p:cBhvr>
                                        <p:cTn id="57" dur="500"/>
                                        <p:tgtEl>
                                          <p:spTgt spid="32"/>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par>
                                <p:cTn id="62" presetID="12" presetClass="entr" presetSubtype="4" fill="hold" grpId="0" nodeType="withEffect">
                                  <p:stCondLst>
                                    <p:cond delay="25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ppt_y</p:attrName>
                                        </p:attrNameLst>
                                      </p:cBhvr>
                                      <p:tavLst>
                                        <p:tav tm="0">
                                          <p:val>
                                            <p:strVal val="#ppt_y+#ppt_h*1.125000"/>
                                          </p:val>
                                        </p:tav>
                                        <p:tav tm="100000">
                                          <p:val>
                                            <p:strVal val="#ppt_y"/>
                                          </p:val>
                                        </p:tav>
                                      </p:tavLst>
                                    </p:anim>
                                    <p:animEffect transition="in" filter="wipe(up)">
                                      <p:cBhvr>
                                        <p:cTn id="65" dur="500"/>
                                        <p:tgtEl>
                                          <p:spTgt spid="33"/>
                                        </p:tgtEl>
                                      </p:cBhvr>
                                    </p:animEffect>
                                  </p:childTnLst>
                                </p:cTn>
                              </p:par>
                            </p:childTnLst>
                          </p:cTn>
                        </p:par>
                        <p:par>
                          <p:cTn id="66" fill="hold">
                            <p:stCondLst>
                              <p:cond delay="2000"/>
                            </p:stCondLst>
                            <p:childTnLst>
                              <p:par>
                                <p:cTn id="67" presetID="22" presetClass="entr" presetSubtype="1"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500"/>
                                        <p:tgtEl>
                                          <p:spTgt spid="9"/>
                                        </p:tgtEl>
                                      </p:cBhvr>
                                    </p:animEffect>
                                  </p:childTnLst>
                                </p:cTn>
                              </p:par>
                              <p:par>
                                <p:cTn id="70" presetID="12" presetClass="entr" presetSubtype="4" fill="hold" grpId="0" nodeType="withEffect">
                                  <p:stCondLst>
                                    <p:cond delay="25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p:tgtEl>
                                          <p:spTgt spid="36"/>
                                        </p:tgtEl>
                                        <p:attrNameLst>
                                          <p:attrName>ppt_y</p:attrName>
                                        </p:attrNameLst>
                                      </p:cBhvr>
                                      <p:tavLst>
                                        <p:tav tm="0">
                                          <p:val>
                                            <p:strVal val="#ppt_y+#ppt_h*1.125000"/>
                                          </p:val>
                                        </p:tav>
                                        <p:tav tm="100000">
                                          <p:val>
                                            <p:strVal val="#ppt_y"/>
                                          </p:val>
                                        </p:tav>
                                      </p:tavLst>
                                    </p:anim>
                                    <p:animEffect transition="in" filter="wipe(up)">
                                      <p:cBhvr>
                                        <p:cTn id="73" dur="500"/>
                                        <p:tgtEl>
                                          <p:spTgt spid="36"/>
                                        </p:tgtEl>
                                      </p:cBhvr>
                                    </p:animEffect>
                                  </p:childTnLst>
                                </p:cTn>
                              </p:par>
                            </p:childTnLst>
                          </p:cTn>
                        </p:par>
                        <p:par>
                          <p:cTn id="74" fill="hold">
                            <p:stCondLst>
                              <p:cond delay="250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par>
                                <p:cTn id="78" presetID="12" presetClass="entr" presetSubtype="4" fill="hold" grpId="0" nodeType="withEffect">
                                  <p:stCondLst>
                                    <p:cond delay="25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p:tgtEl>
                                          <p:spTgt spid="34"/>
                                        </p:tgtEl>
                                        <p:attrNameLst>
                                          <p:attrName>ppt_y</p:attrName>
                                        </p:attrNameLst>
                                      </p:cBhvr>
                                      <p:tavLst>
                                        <p:tav tm="0">
                                          <p:val>
                                            <p:strVal val="#ppt_y+#ppt_h*1.125000"/>
                                          </p:val>
                                        </p:tav>
                                        <p:tav tm="100000">
                                          <p:val>
                                            <p:strVal val="#ppt_y"/>
                                          </p:val>
                                        </p:tav>
                                      </p:tavLst>
                                    </p:anim>
                                    <p:animEffect transition="in" filter="wipe(up)">
                                      <p:cBhvr>
                                        <p:cTn id="81" dur="500"/>
                                        <p:tgtEl>
                                          <p:spTgt spid="34"/>
                                        </p:tgtEl>
                                      </p:cBhvr>
                                    </p:animEffect>
                                  </p:childTnLst>
                                </p:cTn>
                              </p:par>
                              <p:par>
                                <p:cTn id="82" presetID="53" presetClass="entr" presetSubtype="16" fill="hold" nodeType="withEffect">
                                  <p:stCondLst>
                                    <p:cond delay="750"/>
                                  </p:stCondLst>
                                  <p:childTnLst>
                                    <p:set>
                                      <p:cBhvr>
                                        <p:cTn id="83" dur="1" fill="hold">
                                          <p:stCondLst>
                                            <p:cond delay="0"/>
                                          </p:stCondLst>
                                        </p:cTn>
                                        <p:tgtEl>
                                          <p:spTgt spid="4"/>
                                        </p:tgtEl>
                                        <p:attrNameLst>
                                          <p:attrName>style.visibility</p:attrName>
                                        </p:attrNameLst>
                                      </p:cBhvr>
                                      <p:to>
                                        <p:strVal val="visible"/>
                                      </p:to>
                                    </p:set>
                                    <p:anim calcmode="lin" valueType="num">
                                      <p:cBhvr>
                                        <p:cTn id="84" dur="500" fill="hold"/>
                                        <p:tgtEl>
                                          <p:spTgt spid="4"/>
                                        </p:tgtEl>
                                        <p:attrNameLst>
                                          <p:attrName>ppt_w</p:attrName>
                                        </p:attrNameLst>
                                      </p:cBhvr>
                                      <p:tavLst>
                                        <p:tav tm="0">
                                          <p:val>
                                            <p:fltVal val="0"/>
                                          </p:val>
                                        </p:tav>
                                        <p:tav tm="100000">
                                          <p:val>
                                            <p:strVal val="#ppt_w"/>
                                          </p:val>
                                        </p:tav>
                                      </p:tavLst>
                                    </p:anim>
                                    <p:anim calcmode="lin" valueType="num">
                                      <p:cBhvr>
                                        <p:cTn id="85" dur="500" fill="hold"/>
                                        <p:tgtEl>
                                          <p:spTgt spid="4"/>
                                        </p:tgtEl>
                                        <p:attrNameLst>
                                          <p:attrName>ppt_h</p:attrName>
                                        </p:attrNameLst>
                                      </p:cBhvr>
                                      <p:tavLst>
                                        <p:tav tm="0">
                                          <p:val>
                                            <p:fltVal val="0"/>
                                          </p:val>
                                        </p:tav>
                                        <p:tav tm="100000">
                                          <p:val>
                                            <p:strVal val="#ppt_h"/>
                                          </p:val>
                                        </p:tav>
                                      </p:tavLst>
                                    </p:anim>
                                    <p:animEffect transition="in" filter="fade">
                                      <p:cBhvr>
                                        <p:cTn id="86" dur="500"/>
                                        <p:tgtEl>
                                          <p:spTgt spid="4"/>
                                        </p:tgtEl>
                                      </p:cBhvr>
                                    </p:animEffect>
                                  </p:childTnLst>
                                </p:cTn>
                              </p:par>
                              <p:par>
                                <p:cTn id="87" presetID="16" presetClass="entr" presetSubtype="37" fill="hold" grpId="0" nodeType="withEffect">
                                  <p:stCondLst>
                                    <p:cond delay="1250"/>
                                  </p:stCondLst>
                                  <p:childTnLst>
                                    <p:set>
                                      <p:cBhvr>
                                        <p:cTn id="88" dur="1" fill="hold">
                                          <p:stCondLst>
                                            <p:cond delay="0"/>
                                          </p:stCondLst>
                                        </p:cTn>
                                        <p:tgtEl>
                                          <p:spTgt spid="3"/>
                                        </p:tgtEl>
                                        <p:attrNameLst>
                                          <p:attrName>style.visibility</p:attrName>
                                        </p:attrNameLst>
                                      </p:cBhvr>
                                      <p:to>
                                        <p:strVal val="visible"/>
                                      </p:to>
                                    </p:set>
                                    <p:animEffect transition="in" filter="barn(outVertical)">
                                      <p:cBhvr>
                                        <p:cTn id="89" dur="500"/>
                                        <p:tgtEl>
                                          <p:spTgt spid="3"/>
                                        </p:tgtEl>
                                      </p:cBhvr>
                                    </p:animEffect>
                                  </p:childTnLst>
                                </p:cTn>
                              </p:par>
                              <p:par>
                                <p:cTn id="90" presetID="12" presetClass="entr" presetSubtype="4" fill="hold" grpId="0" nodeType="withEffect">
                                  <p:stCondLst>
                                    <p:cond delay="250"/>
                                  </p:stCondLst>
                                  <p:childTnLst>
                                    <p:set>
                                      <p:cBhvr>
                                        <p:cTn id="91" dur="1" fill="hold">
                                          <p:stCondLst>
                                            <p:cond delay="0"/>
                                          </p:stCondLst>
                                        </p:cTn>
                                        <p:tgtEl>
                                          <p:spTgt spid="39"/>
                                        </p:tgtEl>
                                        <p:attrNameLst>
                                          <p:attrName>style.visibility</p:attrName>
                                        </p:attrNameLst>
                                      </p:cBhvr>
                                      <p:to>
                                        <p:strVal val="visible"/>
                                      </p:to>
                                    </p:set>
                                    <p:anim calcmode="lin" valueType="num">
                                      <p:cBhvr additive="base">
                                        <p:cTn id="92" dur="500"/>
                                        <p:tgtEl>
                                          <p:spTgt spid="39"/>
                                        </p:tgtEl>
                                        <p:attrNameLst>
                                          <p:attrName>ppt_y</p:attrName>
                                        </p:attrNameLst>
                                      </p:cBhvr>
                                      <p:tavLst>
                                        <p:tav tm="0">
                                          <p:val>
                                            <p:strVal val="#ppt_y+#ppt_h*1.125000"/>
                                          </p:val>
                                        </p:tav>
                                        <p:tav tm="100000">
                                          <p:val>
                                            <p:strVal val="#ppt_y"/>
                                          </p:val>
                                        </p:tav>
                                      </p:tavLst>
                                    </p:anim>
                                    <p:animEffect transition="in" filter="wipe(up)">
                                      <p:cBhvr>
                                        <p:cTn id="9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6" grpId="0" bldLvl="0" animBg="1"/>
      <p:bldP spid="20" grpId="0" bldLvl="0" animBg="1"/>
      <p:bldP spid="24" grpId="0" bldLvl="0" animBg="1"/>
      <p:bldP spid="28" grpId="0" bldLvl="0" animBg="1"/>
      <p:bldP spid="32" grpId="0"/>
      <p:bldP spid="33" grpId="0"/>
      <p:bldP spid="34" grpId="0"/>
      <p:bldP spid="35" grpId="0"/>
      <p:bldP spid="36" grpId="0"/>
      <p:bldP spid="3" grpId="0" bldLvl="0" animBg="1"/>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一、交流电的产生</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1" name="组合 20"/>
          <p:cNvGrpSpPr/>
          <p:nvPr/>
        </p:nvGrpSpPr>
        <p:grpSpPr>
          <a:xfrm>
            <a:off x="562610" y="1787525"/>
            <a:ext cx="6805295" cy="3598545"/>
            <a:chOff x="1638801" y="1802754"/>
            <a:chExt cx="3853304" cy="1922147"/>
          </a:xfrm>
        </p:grpSpPr>
        <p:sp>
          <p:nvSpPr>
            <p:cNvPr id="22" name="矩形 21"/>
            <p:cNvSpPr/>
            <p:nvPr/>
          </p:nvSpPr>
          <p:spPr>
            <a:xfrm>
              <a:off x="1638801" y="1802754"/>
              <a:ext cx="3551666" cy="1922147"/>
            </a:xfrm>
            <a:prstGeom prst="rect">
              <a:avLst/>
            </a:prstGeom>
            <a:solidFill>
              <a:schemeClr val="bg1">
                <a:lumMod val="95000"/>
              </a:schemeClr>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3" name="矩形 22"/>
            <p:cNvSpPr/>
            <p:nvPr/>
          </p:nvSpPr>
          <p:spPr>
            <a:xfrm>
              <a:off x="4983542" y="1802754"/>
              <a:ext cx="508563" cy="192214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4" name="矩形 23"/>
            <p:cNvSpPr/>
            <p:nvPr/>
          </p:nvSpPr>
          <p:spPr bwMode="auto">
            <a:xfrm>
              <a:off x="1990801" y="2002532"/>
              <a:ext cx="2812405" cy="16022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获得交流电的方法有多种，但大多数交流电是由交流发电机产生的。图 2.1.1（a）是一种最简单的交流发电机原理示意图。图中标有 N、S 的为两个静止磁极。磁极间放置一个可以绕轴旋转的铁芯，铁芯上绕有线圈 </a:t>
              </a:r>
              <a:r>
                <a:rPr kumimoji="0" b="0" i="0"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微软雅黑" panose="020B0503020204020204" charset="-122"/>
                  <a:sym typeface="+mn-lt"/>
                </a:rPr>
                <a:t>abb′a′</a:t>
              </a: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，线圈两端分别与两个铜质滑环相连。滑环经过电刷与外电路相连。</a:t>
              </a:r>
              <a:endParaRPr kumimoji="0" lang="en-US" altLang="zh-CN"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grpSp>
      <p:pic>
        <p:nvPicPr>
          <p:cNvPr id="3" name="图片 2"/>
          <p:cNvPicPr>
            <a:picLocks noChangeAspect="1"/>
          </p:cNvPicPr>
          <p:nvPr>
            <p:custDataLst>
              <p:tags r:id="rId1"/>
            </p:custDataLst>
          </p:nvPr>
        </p:nvPicPr>
        <p:blipFill>
          <a:blip r:embed="rId2"/>
          <a:stretch>
            <a:fillRect/>
          </a:stretch>
        </p:blipFill>
        <p:spPr>
          <a:xfrm>
            <a:off x="7533640" y="2161540"/>
            <a:ext cx="4043680" cy="2888615"/>
          </a:xfrm>
          <a:prstGeom prst="rect">
            <a:avLst/>
          </a:prstGeom>
        </p:spPr>
      </p:pic>
      <p:grpSp>
        <p:nvGrpSpPr>
          <p:cNvPr id="2" name="组合 1"/>
          <p:cNvGrpSpPr/>
          <p:nvPr/>
        </p:nvGrpSpPr>
        <p:grpSpPr>
          <a:xfrm>
            <a:off x="389890" y="92075"/>
            <a:ext cx="11418570" cy="6581140"/>
            <a:chOff x="614" y="145"/>
            <a:chExt cx="17982" cy="10364"/>
          </a:xfrm>
        </p:grpSpPr>
        <p:sp>
          <p:nvSpPr>
            <p:cNvPr id="4" name="矩形 3"/>
            <p:cNvSpPr/>
            <p:nvPr/>
          </p:nvSpPr>
          <p:spPr>
            <a:xfrm>
              <a:off x="614" y="250"/>
              <a:ext cx="17982" cy="10153"/>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740" y="145"/>
              <a:ext cx="17692" cy="10364"/>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28040" y="361950"/>
            <a:ext cx="104355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一、正弦交流电路中的功率</a:t>
            </a:r>
            <a:endPar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902335" y="1042035"/>
            <a:ext cx="7425055" cy="5396230"/>
          </a:xfrm>
          <a:prstGeom prst="rect">
            <a:avLst/>
          </a:prstGeom>
        </p:spPr>
      </p:pic>
      <p:pic>
        <p:nvPicPr>
          <p:cNvPr id="7" name="图片 6"/>
          <p:cNvPicPr>
            <a:picLocks noChangeAspect="1"/>
          </p:cNvPicPr>
          <p:nvPr/>
        </p:nvPicPr>
        <p:blipFill>
          <a:blip r:embed="rId2"/>
          <a:stretch>
            <a:fillRect/>
          </a:stretch>
        </p:blipFill>
        <p:spPr>
          <a:xfrm>
            <a:off x="8823325" y="1991360"/>
            <a:ext cx="2440305" cy="1760855"/>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28040" y="361950"/>
            <a:ext cx="104355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一、正弦交流电路中的功率</a:t>
            </a:r>
            <a:endPar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945515" y="1106805"/>
            <a:ext cx="8246745" cy="3369310"/>
          </a:xfrm>
          <a:prstGeom prst="rect">
            <a:avLst/>
          </a:prstGeom>
        </p:spPr>
      </p:pic>
      <p:pic>
        <p:nvPicPr>
          <p:cNvPr id="3" name="图片 2"/>
          <p:cNvPicPr>
            <a:picLocks noChangeAspect="1"/>
          </p:cNvPicPr>
          <p:nvPr/>
        </p:nvPicPr>
        <p:blipFill>
          <a:blip r:embed="rId2"/>
          <a:stretch>
            <a:fillRect/>
          </a:stretch>
        </p:blipFill>
        <p:spPr>
          <a:xfrm>
            <a:off x="1063625" y="4579620"/>
            <a:ext cx="7181850" cy="1790700"/>
          </a:xfrm>
          <a:prstGeom prst="rect">
            <a:avLst/>
          </a:prstGeom>
        </p:spPr>
      </p:pic>
      <p:pic>
        <p:nvPicPr>
          <p:cNvPr id="8" name="图片 7"/>
          <p:cNvPicPr>
            <a:picLocks noChangeAspect="1"/>
          </p:cNvPicPr>
          <p:nvPr/>
        </p:nvPicPr>
        <p:blipFill>
          <a:blip r:embed="rId3"/>
          <a:stretch>
            <a:fillRect/>
          </a:stretch>
        </p:blipFill>
        <p:spPr>
          <a:xfrm>
            <a:off x="8682355" y="2869565"/>
            <a:ext cx="2724150" cy="234315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28040" y="361950"/>
            <a:ext cx="104355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一、正弦交流电路中的功率</a:t>
            </a:r>
            <a:endPar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2140585" y="870585"/>
            <a:ext cx="7370445" cy="555498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3845" y="302895"/>
            <a:ext cx="115341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二、功率因数的提高方法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1095375" y="1271270"/>
            <a:ext cx="10007600" cy="5052695"/>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3845" y="302895"/>
            <a:ext cx="115341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二、功率因数的提高方法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768350" y="1000760"/>
            <a:ext cx="10639425" cy="2168525"/>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的端电压将减少，这就影响负载的正常工作。从另一方面看，电流 I 增加，输电线路中的功率损耗也要增加。因此，提高负载的功率因数对合理、科学地使用电能以及对国民经济发展都有着重要的意义。</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常用的感应电动机在空载时的功率因数为 0.2～0.3，在轻载时只有 0.4～0.5，而在额定负载时约为 0.83～0.85。不装电容器的日光灯，功率因数为 0.45～0.6。应设法提高这类感性负载的功率因数，以降低输电线路的电压降和功率损耗。</a:t>
            </a:r>
            <a:endParaRPr lang="zh-CN" altLang="en-US">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73760" y="3283585"/>
            <a:ext cx="4064000" cy="2380615"/>
          </a:xfrm>
          <a:prstGeom prst="rect">
            <a:avLst/>
          </a:prstGeom>
          <a:noFill/>
        </p:spPr>
        <p:txBody>
          <a:bodyPr wrap="square" rtlCol="0">
            <a:no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常用的提高功率因数的方法，是在感性负载两端并联容量合适的电容器。这种方法不会改变负载原有的工作状态，但负载的无功功率从电容支路得到了补偿，从而提高了功率因数。感性负载和电容器的并联电路如图 2.4.3 所示。</a:t>
            </a:r>
            <a:endParaRPr lang="zh-CN" altLang="en-US"/>
          </a:p>
        </p:txBody>
      </p:sp>
      <p:pic>
        <p:nvPicPr>
          <p:cNvPr id="10" name="图片 9"/>
          <p:cNvPicPr>
            <a:picLocks noChangeAspect="1"/>
          </p:cNvPicPr>
          <p:nvPr/>
        </p:nvPicPr>
        <p:blipFill>
          <a:blip r:embed="rId1"/>
          <a:stretch>
            <a:fillRect/>
          </a:stretch>
        </p:blipFill>
        <p:spPr>
          <a:xfrm>
            <a:off x="6414770" y="3282950"/>
            <a:ext cx="3460115" cy="2381250"/>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3845" y="302895"/>
            <a:ext cx="115341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二、功率因数的提高方法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3694430" y="1085850"/>
            <a:ext cx="4295775" cy="5257800"/>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3845" y="302895"/>
            <a:ext cx="115341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二、功率因数的提高方法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768350" y="1000760"/>
            <a:ext cx="10638790" cy="5020310"/>
            <a:chOff x="1210" y="1576"/>
            <a:chExt cx="16754" cy="7906"/>
          </a:xfrm>
        </p:grpSpPr>
        <p:sp>
          <p:nvSpPr>
            <p:cNvPr id="7" name="文本框 6"/>
            <p:cNvSpPr txBox="1"/>
            <p:nvPr/>
          </p:nvSpPr>
          <p:spPr>
            <a:xfrm>
              <a:off x="1210" y="1576"/>
              <a:ext cx="16755" cy="6687"/>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由于相位不同，故总电流 I 的有效值应从 </a:t>
              </a:r>
              <a:r>
                <a:rPr lang="zh-CN" altLang="en-US" i="1">
                  <a:latin typeface="方正宋三简体" panose="03000509000000000000" charset="-122"/>
                  <a:ea typeface="方正宋三简体" panose="03000509000000000000" charset="-122"/>
                  <a:cs typeface="微软雅黑" panose="020B0503020204020204" charset="-122"/>
                </a:rPr>
                <a:t>I</a:t>
              </a:r>
              <a:r>
                <a:rPr lang="zh-CN" altLang="en-US" i="1" baseline="-25000">
                  <a:latin typeface="方正宋三简体" panose="03000509000000000000" charset="-122"/>
                  <a:ea typeface="方正宋三简体" panose="03000509000000000000" charset="-122"/>
                  <a:cs typeface="微软雅黑" panose="020B0503020204020204" charset="-122"/>
                </a:rPr>
                <a:t>1</a:t>
              </a:r>
              <a:r>
                <a:rPr lang="zh-CN" altLang="en-US" i="1">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和 </a:t>
              </a:r>
              <a:r>
                <a:rPr lang="zh-CN" altLang="en-US" i="1">
                  <a:latin typeface="方正宋三简体" panose="03000509000000000000" charset="-122"/>
                  <a:ea typeface="方正宋三简体" panose="03000509000000000000" charset="-122"/>
                  <a:cs typeface="微软雅黑" panose="020B0503020204020204" charset="-122"/>
                </a:rPr>
                <a:t>I</a:t>
              </a:r>
              <a:r>
                <a:rPr lang="zh-CN" altLang="en-US" i="1" baseline="-25000">
                  <a:latin typeface="方正宋三简体" panose="03000509000000000000" charset="-122"/>
                  <a:ea typeface="方正宋三简体" panose="03000509000000000000" charset="-122"/>
                  <a:cs typeface="微软雅黑" panose="020B0503020204020204" charset="-122"/>
                </a:rPr>
                <a:t>C</a:t>
              </a:r>
              <a:r>
                <a:rPr lang="zh-CN" altLang="en-US">
                  <a:latin typeface="微软雅黑" panose="020B0503020204020204" charset="-122"/>
                  <a:ea typeface="微软雅黑" panose="020B0503020204020204" charset="-122"/>
                  <a:cs typeface="微软雅黑" panose="020B0503020204020204" charset="-122"/>
                </a:rPr>
                <a:t> 的矢量和求得。根据电流矢量式画出该电路电流、电压矢量图如图 2.4.4 所示，并联电路取总电压为参考矢量。</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感性负载中的电流</a:t>
              </a:r>
              <a:r>
                <a:rPr lang="zh-CN" altLang="en-US">
                  <a:latin typeface="方正宋三简体" panose="03000509000000000000" charset="-122"/>
                  <a:ea typeface="方正宋三简体" panose="03000509000000000000" charset="-122"/>
                  <a:cs typeface="微软雅黑" panose="020B0503020204020204" charset="-122"/>
                </a:rPr>
                <a:t> </a:t>
              </a:r>
              <a:r>
                <a:rPr lang="zh-CN" altLang="en-US" i="1">
                  <a:latin typeface="方正宋三简体" panose="03000509000000000000" charset="-122"/>
                  <a:ea typeface="方正宋三简体" panose="03000509000000000000" charset="-122"/>
                  <a:cs typeface="微软雅黑" panose="020B0503020204020204" charset="-122"/>
                </a:rPr>
                <a:t>I</a:t>
              </a:r>
              <a:r>
                <a:rPr lang="zh-CN" altLang="en-US" i="1" baseline="-25000">
                  <a:latin typeface="方正宋三简体" panose="03000509000000000000" charset="-122"/>
                  <a:ea typeface="方正宋三简体" panose="03000509000000000000" charset="-122"/>
                  <a:cs typeface="微软雅黑" panose="020B0503020204020204" charset="-122"/>
                </a:rPr>
                <a:t>1</a:t>
              </a:r>
              <a:r>
                <a:rPr lang="zh-CN" altLang="en-US">
                  <a:latin typeface="方正宋三简体" panose="03000509000000000000" charset="-122"/>
                  <a:ea typeface="方正宋三简体" panose="03000509000000000000"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可以分解成两个分量，其中与电压同相的</a:t>
              </a:r>
              <a:r>
                <a:rPr lang="zh-CN" altLang="en-US">
                  <a:latin typeface="方正宋三简体" panose="03000509000000000000" charset="-122"/>
                  <a:ea typeface="方正宋三简体" panose="03000509000000000000" charset="-122"/>
                  <a:cs typeface="微软雅黑" panose="020B0503020204020204" charset="-122"/>
                </a:rPr>
                <a:t> </a:t>
              </a:r>
              <a:r>
                <a:rPr lang="zh-CN" altLang="en-US" i="1">
                  <a:latin typeface="方正宋三简体" panose="03000509000000000000" charset="-122"/>
                  <a:ea typeface="方正宋三简体" panose="03000509000000000000" charset="-122"/>
                  <a:cs typeface="微软雅黑" panose="020B0503020204020204" charset="-122"/>
                </a:rPr>
                <a:t>I</a:t>
              </a:r>
              <a:r>
                <a:rPr lang="zh-CN" altLang="en-US" i="1" baseline="-25000">
                  <a:latin typeface="方正宋三简体" panose="03000509000000000000" charset="-122"/>
                  <a:ea typeface="方正宋三简体" panose="03000509000000000000" charset="-122"/>
                  <a:cs typeface="微软雅黑" panose="020B0503020204020204" charset="-122"/>
                </a:rPr>
                <a:t>R</a:t>
              </a:r>
              <a:r>
                <a:rPr lang="zh-CN" altLang="en-US">
                  <a:latin typeface="微软雅黑" panose="020B0503020204020204" charset="-122"/>
                  <a:ea typeface="微软雅黑" panose="020B0503020204020204" charset="-122"/>
                  <a:cs typeface="微软雅黑" panose="020B0503020204020204" charset="-122"/>
                </a:rPr>
                <a:t> 称为有功分量，另一个滞后于电压</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电角的 IL 称为无功分量，它们的大小分别是</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从矢量图求出总电流的有效值为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总电流与电压的相位差为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7132" y="2876"/>
              <a:ext cx="330" cy="795"/>
            </a:xfrm>
            <a:prstGeom prst="rect">
              <a:avLst/>
            </a:prstGeom>
          </p:spPr>
        </p:pic>
        <p:pic>
          <p:nvPicPr>
            <p:cNvPr id="5" name="图片 4"/>
            <p:cNvPicPr>
              <a:picLocks noChangeAspect="1"/>
            </p:cNvPicPr>
            <p:nvPr/>
          </p:nvPicPr>
          <p:blipFill>
            <a:blip r:embed="rId2"/>
            <a:stretch>
              <a:fillRect/>
            </a:stretch>
          </p:blipFill>
          <p:spPr>
            <a:xfrm>
              <a:off x="7194" y="4337"/>
              <a:ext cx="6190" cy="932"/>
            </a:xfrm>
            <a:prstGeom prst="rect">
              <a:avLst/>
            </a:prstGeom>
          </p:spPr>
        </p:pic>
        <p:pic>
          <p:nvPicPr>
            <p:cNvPr id="9" name="图片 8"/>
            <p:cNvPicPr>
              <a:picLocks noChangeAspect="1"/>
            </p:cNvPicPr>
            <p:nvPr/>
          </p:nvPicPr>
          <p:blipFill>
            <a:blip r:embed="rId3"/>
            <a:stretch>
              <a:fillRect/>
            </a:stretch>
          </p:blipFill>
          <p:spPr>
            <a:xfrm>
              <a:off x="7029" y="6300"/>
              <a:ext cx="3135" cy="855"/>
            </a:xfrm>
            <a:prstGeom prst="rect">
              <a:avLst/>
            </a:prstGeom>
          </p:spPr>
        </p:pic>
        <p:pic>
          <p:nvPicPr>
            <p:cNvPr id="11" name="图片 10"/>
            <p:cNvPicPr>
              <a:picLocks noChangeAspect="1"/>
            </p:cNvPicPr>
            <p:nvPr/>
          </p:nvPicPr>
          <p:blipFill>
            <a:blip r:embed="rId4"/>
            <a:stretch>
              <a:fillRect/>
            </a:stretch>
          </p:blipFill>
          <p:spPr>
            <a:xfrm>
              <a:off x="7194" y="8342"/>
              <a:ext cx="3390" cy="1140"/>
            </a:xfrm>
            <a:prstGeom prst="rect">
              <a:avLst/>
            </a:prstGeom>
          </p:spPr>
        </p:pic>
      </p:grpSp>
      <p:pic>
        <p:nvPicPr>
          <p:cNvPr id="14" name="图片 13"/>
          <p:cNvPicPr>
            <a:picLocks noChangeAspect="1"/>
          </p:cNvPicPr>
          <p:nvPr/>
        </p:nvPicPr>
        <p:blipFill>
          <a:blip r:embed="rId5"/>
          <a:stretch>
            <a:fillRect/>
          </a:stretch>
        </p:blipFill>
        <p:spPr>
          <a:xfrm>
            <a:off x="8002905" y="3576955"/>
            <a:ext cx="2943225" cy="2286000"/>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711835" y="2399665"/>
            <a:ext cx="5688965" cy="2698115"/>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五</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897255" y="2779395"/>
            <a:ext cx="502221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了解实际交流电路的应用</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1628140" y="1043940"/>
            <a:ext cx="9147175" cy="922020"/>
          </a:xfrm>
          <a:prstGeom prst="rect">
            <a:avLst/>
          </a:prstGeom>
        </p:spPr>
        <p:txBody>
          <a:bodyPr wrap="square">
            <a:spAutoFit/>
            <a:scene3d>
              <a:camera prst="orthographicFront"/>
              <a:lightRig rig="threePt" dir="t"/>
            </a:scene3d>
            <a:sp3d contourW="12700"/>
          </a:bodyPr>
          <a:lstStyle/>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单相交流电路应用很广泛，如家庭、办公室等场合用的日光灯、白炽灯、电风扇、洗衣机等都应用单相交流电路。</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3" name="图片 2"/>
          <p:cNvPicPr>
            <a:picLocks noChangeAspect="1"/>
          </p:cNvPicPr>
          <p:nvPr/>
        </p:nvPicPr>
        <p:blipFill>
          <a:blip r:embed="rId1"/>
          <a:stretch>
            <a:fillRect/>
          </a:stretch>
        </p:blipFill>
        <p:spPr>
          <a:xfrm>
            <a:off x="2221865" y="2097405"/>
            <a:ext cx="7777480" cy="4526915"/>
          </a:xfrm>
          <a:prstGeom prst="rect">
            <a:avLst/>
          </a:prstGeom>
        </p:spPr>
      </p:pic>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4" name="椭圆 33"/>
          <p:cNvSpPr/>
          <p:nvPr>
            <p:custDataLst>
              <p:tags r:id="rId1"/>
            </p:custDataLst>
          </p:nvPr>
        </p:nvSpPr>
        <p:spPr>
          <a:xfrm>
            <a:off x="3609097" y="3302032"/>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0" name="椭圆 29"/>
          <p:cNvSpPr/>
          <p:nvPr>
            <p:custDataLst>
              <p:tags r:id="rId2"/>
            </p:custDataLst>
          </p:nvPr>
        </p:nvSpPr>
        <p:spPr>
          <a:xfrm>
            <a:off x="8176504" y="3283560"/>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4" name="任意多边形 3"/>
          <p:cNvSpPr/>
          <p:nvPr>
            <p:custDataLst>
              <p:tags r:id="rId3"/>
            </p:custDataLst>
          </p:nvPr>
        </p:nvSpPr>
        <p:spPr>
          <a:xfrm rot="5400000">
            <a:off x="5970145"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4"/>
            </p:custDataLst>
          </p:nvPr>
        </p:nvSpPr>
        <p:spPr>
          <a:xfrm rot="16200000" flipH="1">
            <a:off x="4445717"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 name="任意多边形 1"/>
          <p:cNvSpPr/>
          <p:nvPr>
            <p:custDataLst>
              <p:tags r:id="rId5"/>
            </p:custDataLst>
          </p:nvPr>
        </p:nvSpPr>
        <p:spPr bwMode="auto">
          <a:xfrm>
            <a:off x="6785049" y="3198353"/>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6"/>
            </p:custDataLst>
          </p:nvPr>
        </p:nvSpPr>
        <p:spPr bwMode="auto">
          <a:xfrm>
            <a:off x="4997741" y="3198353"/>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2" name="文本框 21"/>
          <p:cNvSpPr txBox="1"/>
          <p:nvPr>
            <p:custDataLst>
              <p:tags r:id="rId7"/>
            </p:custDataLst>
          </p:nvPr>
        </p:nvSpPr>
        <p:spPr bwMode="auto">
          <a:xfrm>
            <a:off x="635000" y="2999740"/>
            <a:ext cx="3071495" cy="999490"/>
          </a:xfrm>
          <a:prstGeom prst="rect">
            <a:avLst/>
          </a:prstGeom>
          <a:noFill/>
        </p:spPr>
        <p:txBody>
          <a:bodyPr wrap="square" lIns="90000" tIns="46800" rIns="90000" bIns="0"/>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1. 能根据实际需要，设计室内电气照明电路，合理选择灯具。</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20" name="文本框 19"/>
          <p:cNvSpPr txBox="1"/>
          <p:nvPr>
            <p:custDataLst>
              <p:tags r:id="rId8"/>
            </p:custDataLst>
          </p:nvPr>
        </p:nvSpPr>
        <p:spPr bwMode="auto">
          <a:xfrm>
            <a:off x="8680450" y="2999740"/>
            <a:ext cx="2787650" cy="998855"/>
          </a:xfrm>
          <a:prstGeom prst="rect">
            <a:avLst/>
          </a:prstGeom>
          <a:noFill/>
        </p:spPr>
        <p:txBody>
          <a:bodyPr wrap="square" lIns="90000" tIns="46800" rIns="90000" bIns="0">
            <a:normAutofit/>
          </a:bodyPr>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2. 能够排除遇到的照明电路故障问题。</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二、交流电路概述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713105" y="886460"/>
            <a:ext cx="10897870" cy="175323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交流电（Alternating Current，AC）是指大小和方向都发生周期性变化的电流，因为周期电流在一个周期内的运行平均值为零，称为交变电流或简称交流电。交流电与直流电的区别在于：直流电的方向、大小不随时间变化；而交流电的方向、大小都随时间做周期性的变化，并且在一周期内的平均值为零。图 2.1.2 所示为直流电和交流电的电流波形。</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2621915" y="2725420"/>
            <a:ext cx="6292850" cy="3369310"/>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044065" y="302895"/>
            <a:ext cx="7609840"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一、室内电气照明电路</a:t>
            </a:r>
            <a:endParaRPr kumimoji="0" sz="32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黑体" panose="02010609060101010101" charset="-122"/>
              <a:ea typeface="黑体" panose="02010609060101010101"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392430" y="1185545"/>
            <a:ext cx="5716905" cy="5539105"/>
          </a:xfrm>
          <a:prstGeom prst="rect">
            <a:avLst/>
          </a:prstGeom>
        </p:spPr>
        <p:txBody>
          <a:bodyPr wrap="square">
            <a:spAutoFit/>
          </a:bodyPr>
          <a:lstStyle/>
          <a:p>
            <a:pPr marL="0" marR="0" lvl="0" indent="0" algn="just" defTabSz="914400" rtl="0" fontAlgn="auto">
              <a:lnSpc>
                <a:spcPct val="150000"/>
              </a:lnSpc>
              <a:spcBef>
                <a:spcPts val="0"/>
              </a:spcBef>
              <a:spcAft>
                <a:spcPts val="0"/>
              </a:spcAft>
              <a:buClrTx/>
              <a:buSzTx/>
              <a:buFontTx/>
              <a:buNone/>
              <a:defRPr/>
            </a:pPr>
            <a:r>
              <a:rPr kumimoji="0" sz="20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黑体" panose="02010609060101010101" charset="-122"/>
                <a:ea typeface="黑体" panose="02010609060101010101" charset="-122"/>
                <a:cs typeface="+mn-ea"/>
                <a:sym typeface="+mn-lt"/>
              </a:rPr>
              <a:t>一、室内电气照明电路</a:t>
            </a:r>
            <a:endParaRPr kumimoji="0" sz="20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如图 2.5.1 所示是日常生活中常见的简单照明电路图。电路由电度表、开关、白炽灯、日光灯和插座等器件组成。合上电源空气开关 QF1 后，单相电度表不转动；再合上空气开关 QF2，此时电路进入通电状态。</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（1）合上开关 S1，白炽灯 EL 发亮，电度表表盘旋转（从左向右转），开始计量电能。</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（2）合上开关 S2，日光灯点亮，由于日光灯与白炽灯同时发光，负荷增大，电度表表盘的转速比刚才的速度快了一点。</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（3）插座接通，左边是零线，右边是火线，电压是相电压 220 V；插上电热器，因为电热器是大功率负载，电度表表盘的转速转得非常快。</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2" name="图片 1"/>
          <p:cNvPicPr>
            <a:picLocks noChangeAspect="1"/>
          </p:cNvPicPr>
          <p:nvPr/>
        </p:nvPicPr>
        <p:blipFill>
          <a:blip r:embed="rId1"/>
          <a:stretch>
            <a:fillRect/>
          </a:stretch>
        </p:blipFill>
        <p:spPr>
          <a:xfrm>
            <a:off x="6351905" y="2125980"/>
            <a:ext cx="5490845" cy="3657600"/>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82994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5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二、日光灯电路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392430" y="1185545"/>
            <a:ext cx="5716905" cy="5077460"/>
          </a:xfrm>
          <a:prstGeom prst="rect">
            <a:avLst/>
          </a:prstGeom>
        </p:spPr>
        <p:txBody>
          <a:bodyPr wrap="square">
            <a:spAutoFit/>
          </a:bodyPr>
          <a:lstStyle/>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如图 2.5.2 所示是电感式镇流器日光灯电路图，它主要由灯管、镇流器和启辉器组成。镇流器是一个带铁芯的线圈。启辉器是一个充有氖气的小玻璃泡，里面装上两个电极。灯管内充有稀薄的水银蒸气，当水银蒸气导电时，就发出紫外线，使涂在管壁上的荧光粉发出柔和的光。由于激发水银蒸气导电所需的电压比 220 V 的电源电压高得多，因此，日光灯在开始点亮时需要一个高出电源电压很多的瞬时电压。当日光灯点燃后正常发光时，灯管的电阻变得很小，只允许通过不大的电流，电流过强就会烧坏灯管，这时又要使加在灯管上的电压大大低于电源电压。这两方面的要求都是利用跟灯管串联的镇流器来满足功能的。</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3" name="图片 2"/>
          <p:cNvPicPr>
            <a:picLocks noChangeAspect="1"/>
          </p:cNvPicPr>
          <p:nvPr/>
        </p:nvPicPr>
        <p:blipFill>
          <a:blip r:embed="rId1"/>
          <a:stretch>
            <a:fillRect/>
          </a:stretch>
        </p:blipFill>
        <p:spPr>
          <a:xfrm>
            <a:off x="6368415" y="2065020"/>
            <a:ext cx="5176520" cy="3496310"/>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555625" y="2399665"/>
            <a:ext cx="5845175" cy="3264535"/>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六</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784860" y="2595245"/>
            <a:ext cx="4821555" cy="286131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三相交流电路的认识、分析与应用</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矩形 13"/>
          <p:cNvSpPr/>
          <p:nvPr/>
        </p:nvSpPr>
        <p:spPr>
          <a:xfrm>
            <a:off x="804130" y="2324418"/>
            <a:ext cx="4661950" cy="259238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5583555" y="1399540"/>
            <a:ext cx="5988685" cy="5077460"/>
          </a:xfrm>
          <a:prstGeom prst="rect">
            <a:avLst/>
          </a:prstGeom>
        </p:spPr>
        <p:txBody>
          <a:bodyPr wrap="square">
            <a:spAutoFit/>
            <a:scene3d>
              <a:camera prst="orthographicFront"/>
              <a:lightRig rig="threePt" dir="t"/>
            </a:scene3d>
            <a:sp3d contourW="12700"/>
          </a:bodyPr>
          <a:lstStyle/>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目前，电能的产生、输送和分配，基本都采用三相交流电路。三相交流电路就是由三个频率相同、最大值相等、相位上互差 120° 的正弦电动势组成的电路。这样的三个</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电动势称为三相对称电动势。</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三相交流电路之所以应用广泛，是因为它具有以下优点：（1）在相同体积下，三相发电机的输出功率比单相发电机的大；</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（2）在输送功率相等、电压相同、输电距离和线路损耗都相同的情况下，三相输电比单相输电节省输电线材料，输电成本低；</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（3）与单相电动机相比，三相电动机结构简单，价格低廉，性能良好，维护使用方便。</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2" name="图片 1"/>
          <p:cNvPicPr>
            <a:picLocks noChangeAspect="1"/>
          </p:cNvPicPr>
          <p:nvPr/>
        </p:nvPicPr>
        <p:blipFill>
          <a:blip r:embed="rId1"/>
          <a:stretch>
            <a:fillRect/>
          </a:stretch>
        </p:blipFill>
        <p:spPr>
          <a:xfrm>
            <a:off x="1330960" y="1555750"/>
            <a:ext cx="3608070" cy="4129405"/>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六边形 4"/>
          <p:cNvSpPr/>
          <p:nvPr/>
        </p:nvSpPr>
        <p:spPr>
          <a:xfrm>
            <a:off x="5208495" y="3363640"/>
            <a:ext cx="1775007" cy="1530180"/>
          </a:xfrm>
          <a:prstGeom prst="hexagon">
            <a:avLst/>
          </a:prstGeom>
          <a:blipFill dpi="0" rotWithShape="1">
            <a:blip r:embed="rId1"/>
            <a:srcRect/>
            <a:stretch>
              <a:fillRect l="-70688" t="-39406" r="-87864" b="-6054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6" name="组合 5"/>
          <p:cNvGrpSpPr/>
          <p:nvPr/>
        </p:nvGrpSpPr>
        <p:grpSpPr>
          <a:xfrm>
            <a:off x="3752491" y="2568217"/>
            <a:ext cx="4687018" cy="3121026"/>
            <a:chOff x="3152460" y="1829297"/>
            <a:chExt cx="5887079" cy="3920132"/>
          </a:xfrm>
        </p:grpSpPr>
        <p:sp>
          <p:nvSpPr>
            <p:cNvPr id="7" name="六边形 6"/>
            <p:cNvSpPr/>
            <p:nvPr/>
          </p:nvSpPr>
          <p:spPr>
            <a:xfrm>
              <a:off x="3152460" y="1829297"/>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六边形 7"/>
            <p:cNvSpPr/>
            <p:nvPr/>
          </p:nvSpPr>
          <p:spPr>
            <a:xfrm>
              <a:off x="6810060" y="1829297"/>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六边形 8"/>
            <p:cNvSpPr/>
            <p:nvPr/>
          </p:nvSpPr>
          <p:spPr>
            <a:xfrm>
              <a:off x="3152460" y="3827463"/>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六边形 9"/>
            <p:cNvSpPr/>
            <p:nvPr/>
          </p:nvSpPr>
          <p:spPr>
            <a:xfrm>
              <a:off x="6810060" y="3827463"/>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4" name="椭圆 12"/>
          <p:cNvSpPr/>
          <p:nvPr/>
        </p:nvSpPr>
        <p:spPr>
          <a:xfrm>
            <a:off x="4251141" y="2974664"/>
            <a:ext cx="777706" cy="717285"/>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椭圆 13"/>
          <p:cNvSpPr/>
          <p:nvPr/>
        </p:nvSpPr>
        <p:spPr>
          <a:xfrm>
            <a:off x="7163152" y="2949955"/>
            <a:ext cx="777706" cy="766703"/>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椭圆 14"/>
          <p:cNvSpPr/>
          <p:nvPr/>
        </p:nvSpPr>
        <p:spPr>
          <a:xfrm>
            <a:off x="4251141" y="4505478"/>
            <a:ext cx="777706" cy="7766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7" name="椭圆 15"/>
          <p:cNvSpPr/>
          <p:nvPr/>
        </p:nvSpPr>
        <p:spPr>
          <a:xfrm>
            <a:off x="7163152" y="4508478"/>
            <a:ext cx="777706" cy="77068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矩形 18"/>
          <p:cNvSpPr/>
          <p:nvPr/>
        </p:nvSpPr>
        <p:spPr>
          <a:xfrm>
            <a:off x="700405" y="3126740"/>
            <a:ext cx="2734945" cy="17519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
                  <a:solidFill>
                    <a:srgbClr val="000000">
                      <a:alpha val="50000"/>
                    </a:srgbClr>
                  </a:solidFill>
                </a:uFill>
                <a:latin typeface="Century Gothic" panose="020F0502020204030204"/>
                <a:ea typeface="思源黑体 CN Regular"/>
                <a:cs typeface="+mn-ea"/>
                <a:sym typeface="+mn-lt"/>
              </a:rPr>
              <a:t>1. 能熟练进行三相电源和三相负载的星形和三角形的电路连接，并能对相电压、相电流、线电压、线电流进行分析计算。</a:t>
            </a:r>
            <a:endParaRPr kumimoji="0" lang="zh-CN" altLang="en-US" b="0" i="0" u="none" strike="noStrike" kern="1200" cap="none" spc="0" normalizeH="0" baseline="0" noProof="0" dirty="0">
              <a:ln>
                <a:noFill/>
              </a:ln>
              <a:solidFill>
                <a:prstClr val="black"/>
              </a:solidFill>
              <a:effectLst/>
              <a:uLnTx/>
              <a:uFill>
                <a:solidFill>
                  <a:srgbClr val="000000">
                    <a:alpha val="50000"/>
                  </a:srgbClr>
                </a:solidFill>
              </a:uFill>
              <a:latin typeface="Century Gothic" panose="020F0502020204030204"/>
              <a:ea typeface="思源黑体 CN Regular"/>
              <a:cs typeface="+mn-ea"/>
              <a:sym typeface="+mn-lt"/>
            </a:endParaRPr>
          </a:p>
        </p:txBody>
      </p:sp>
      <p:sp>
        <p:nvSpPr>
          <p:cNvPr id="25" name="矩形 24"/>
          <p:cNvSpPr/>
          <p:nvPr/>
        </p:nvSpPr>
        <p:spPr>
          <a:xfrm>
            <a:off x="8771255" y="3126740"/>
            <a:ext cx="2606675" cy="17519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
                  <a:solidFill>
                    <a:srgbClr val="000000">
                      <a:alpha val="50000"/>
                    </a:srgbClr>
                  </a:solidFill>
                </a:uFill>
                <a:latin typeface="Century Gothic" panose="020F0502020204030204"/>
                <a:ea typeface="思源黑体 CN Regular"/>
                <a:cs typeface="+mn-ea"/>
                <a:sym typeface="+mn-lt"/>
              </a:rPr>
              <a:t>2. 能熟练对三相对称电路、典型三相不对称电路进行分析计算，并能对三相对称电路的功率进行计算。</a:t>
            </a:r>
            <a:endParaRPr kumimoji="0" lang="zh-CN" altLang="en-US" b="0" i="0" u="none" strike="noStrike" kern="1200" cap="none" spc="0" normalizeH="0" baseline="0" noProof="0" dirty="0">
              <a:ln>
                <a:noFill/>
              </a:ln>
              <a:solidFill>
                <a:prstClr val="black"/>
              </a:solidFill>
              <a:effectLst/>
              <a:uLnTx/>
              <a:uFill>
                <a:solidFill>
                  <a:srgbClr val="000000">
                    <a:alpha val="50000"/>
                  </a:srgbClr>
                </a:solidFill>
              </a:uFill>
              <a:latin typeface="Century Gothic" panose="020F0502020204030204"/>
              <a:ea typeface="思源黑体 CN Regular"/>
              <a:cs typeface="+mn-ea"/>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fltVal val="0.5"/>
                                          </p:val>
                                        </p:tav>
                                        <p:tav tm="100000">
                                          <p:val>
                                            <p:strVal val="#ppt_x"/>
                                          </p:val>
                                        </p:tav>
                                      </p:tavLst>
                                    </p:anim>
                                    <p:anim calcmode="lin" valueType="num">
                                      <p:cBhvr>
                                        <p:cTn id="46"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animBg="1"/>
      <p:bldP spid="16" grpId="0" animBg="1"/>
      <p:bldP spid="1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一、三相交流电源</a:t>
            </a:r>
            <a:endParaRPr kumimoji="0" lang="zh-CN" altLang="en-US" sz="3200"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392430" y="1185545"/>
            <a:ext cx="5716905" cy="3830955"/>
          </a:xfrm>
          <a:prstGeom prst="rect">
            <a:avLst/>
          </a:prstGeom>
        </p:spPr>
        <p:txBody>
          <a:bodyPr wrap="square">
            <a:spAutoFit/>
          </a:bodyPr>
          <a:lstStyle/>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（一）三相对称电源</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三相交流电一般来自三相发电机或变压器副边的三个绕组，它是由三个大小相等、频率相同、相位互差 120° 的单相交流电构成的一组三相对称交流电源。由三相电源构成的电路，称为三相（制）电路。三相发电机中三个线圈的首端分别用 A、B、C 表示；尾端分别用 X、Y、Z 表示。三相电压的参考方向为首端指向尾端。对称三相电源的电路符号如图 2.6.1 所示。图2.6.2 和图 2.6.3 为三相对称电动势的波形图和矢量图。</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2" name="图片 1"/>
          <p:cNvPicPr>
            <a:picLocks noChangeAspect="1"/>
          </p:cNvPicPr>
          <p:nvPr/>
        </p:nvPicPr>
        <p:blipFill>
          <a:blip r:embed="rId1"/>
          <a:stretch>
            <a:fillRect/>
          </a:stretch>
        </p:blipFill>
        <p:spPr>
          <a:xfrm>
            <a:off x="6592570" y="1809115"/>
            <a:ext cx="2302510" cy="2456180"/>
          </a:xfrm>
          <a:prstGeom prst="rect">
            <a:avLst/>
          </a:prstGeom>
        </p:spPr>
      </p:pic>
      <p:pic>
        <p:nvPicPr>
          <p:cNvPr id="4" name="图片 3"/>
          <p:cNvPicPr>
            <a:picLocks noChangeAspect="1"/>
          </p:cNvPicPr>
          <p:nvPr/>
        </p:nvPicPr>
        <p:blipFill>
          <a:blip r:embed="rId2"/>
          <a:stretch>
            <a:fillRect/>
          </a:stretch>
        </p:blipFill>
        <p:spPr>
          <a:xfrm>
            <a:off x="9220200" y="1710055"/>
            <a:ext cx="2326640" cy="2555240"/>
          </a:xfrm>
          <a:prstGeom prst="rect">
            <a:avLst/>
          </a:prstGeom>
        </p:spPr>
      </p:pic>
      <p:pic>
        <p:nvPicPr>
          <p:cNvPr id="5" name="图片 4"/>
          <p:cNvPicPr>
            <a:picLocks noChangeAspect="1"/>
          </p:cNvPicPr>
          <p:nvPr/>
        </p:nvPicPr>
        <p:blipFill>
          <a:blip r:embed="rId3"/>
          <a:stretch>
            <a:fillRect/>
          </a:stretch>
        </p:blipFill>
        <p:spPr>
          <a:xfrm>
            <a:off x="7863840" y="4395470"/>
            <a:ext cx="2091055" cy="2336165"/>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82994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5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一、三相交流电源</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392430" y="1185545"/>
            <a:ext cx="5716905" cy="4246245"/>
          </a:xfrm>
          <a:prstGeom prst="rect">
            <a:avLst/>
          </a:prstGeom>
        </p:spPr>
        <p:txBody>
          <a:bodyPr wrap="square">
            <a:spAutoFit/>
          </a:bodyPr>
          <a:lstStyle/>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（二）三相交流电源的连接</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三相发电机的每一相绕组产生的电动势都是独立的电源，可各自单独与负载连接成一个独立的回路，形成三个互不联系的三相电路，称为三相六线制，如图 2.6.4 所示。将三相电源的三个绕组以一定的方式连接起来就构成三相电路的电源。通常的连接方式是星形（也称Y 形）连接和三角形（也称△形）连接。对三相发电机来说，通常采用星形连接。</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1. 三相电源的星形连接</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2. 三相电源的三角形连接</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3" name="图片 2"/>
          <p:cNvPicPr>
            <a:picLocks noChangeAspect="1"/>
          </p:cNvPicPr>
          <p:nvPr/>
        </p:nvPicPr>
        <p:blipFill>
          <a:blip r:embed="rId1"/>
          <a:stretch>
            <a:fillRect/>
          </a:stretch>
        </p:blipFill>
        <p:spPr>
          <a:xfrm>
            <a:off x="6338570" y="2063115"/>
            <a:ext cx="5362575" cy="3599815"/>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350135" y="232410"/>
            <a:ext cx="6623050"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二、三相负载的接线方式</a:t>
            </a:r>
            <a:endParaRPr kumimoji="0" lang="zh-CN" altLang="en-US" sz="3200"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任意多边形 3"/>
          <p:cNvSpPr/>
          <p:nvPr>
            <p:custDataLst>
              <p:tags r:id="rId1"/>
            </p:custDataLst>
          </p:nvPr>
        </p:nvSpPr>
        <p:spPr>
          <a:xfrm rot="5400000">
            <a:off x="5970145"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2"/>
            </p:custDataLst>
          </p:nvPr>
        </p:nvSpPr>
        <p:spPr>
          <a:xfrm rot="16200000" flipH="1">
            <a:off x="4445717"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2" name="任意多边形 1"/>
          <p:cNvSpPr/>
          <p:nvPr>
            <p:custDataLst>
              <p:tags r:id="rId3"/>
            </p:custDataLst>
          </p:nvPr>
        </p:nvSpPr>
        <p:spPr bwMode="auto">
          <a:xfrm>
            <a:off x="6785049" y="3198353"/>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4"/>
            </p:custDataLst>
          </p:nvPr>
        </p:nvSpPr>
        <p:spPr bwMode="auto">
          <a:xfrm>
            <a:off x="4997741" y="3198353"/>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22" name="文本框 21"/>
          <p:cNvSpPr txBox="1"/>
          <p:nvPr>
            <p:custDataLst>
              <p:tags r:id="rId5"/>
            </p:custDataLst>
          </p:nvPr>
        </p:nvSpPr>
        <p:spPr bwMode="auto">
          <a:xfrm>
            <a:off x="635000" y="2999740"/>
            <a:ext cx="3669665" cy="445135"/>
          </a:xfrm>
          <a:prstGeom prst="rect">
            <a:avLst/>
          </a:prstGeom>
          <a:noFill/>
        </p:spPr>
        <p:txBody>
          <a:bodyPr wrap="square" lIns="90000" tIns="46800" rIns="90000" bIns="0"/>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（一）三相负载的星形连接</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23" name="文本框 22"/>
          <p:cNvSpPr txBox="1"/>
          <p:nvPr>
            <p:custDataLst>
              <p:tags r:id="rId6"/>
            </p:custDataLst>
          </p:nvPr>
        </p:nvSpPr>
        <p:spPr bwMode="auto">
          <a:xfrm>
            <a:off x="635000" y="3499485"/>
            <a:ext cx="3669665" cy="2229485"/>
          </a:xfrm>
          <a:prstGeom prst="rect">
            <a:avLst/>
          </a:prstGeom>
          <a:noFill/>
        </p:spPr>
        <p:txBody>
          <a:bodyPr wrap="square" lIns="90000" tIns="0" rIns="90000" bIns="46800"/>
          <a:p>
            <a:pPr algn="l" latinLnBrk="0">
              <a:lnSpc>
                <a:spcPct val="130000"/>
              </a:lnSpc>
            </a:pPr>
            <a:r>
              <a:rPr lang="zh-CN" altLang="en-US" b="0" spc="150" dirty="0">
                <a:solidFill>
                  <a:srgbClr val="000000"/>
                </a:solidFill>
                <a:effectLst/>
                <a:latin typeface="微软雅黑" panose="020B0503020204020204" charset="-122"/>
                <a:ea typeface="微软雅黑" panose="020B0503020204020204" charset="-122"/>
              </a:rPr>
              <a:t>三相负载的星形连接如图 2.6.8 所示。三个负载 Z</a:t>
            </a:r>
            <a:r>
              <a:rPr lang="zh-CN" altLang="en-US" b="0" spc="150" baseline="-25000" dirty="0">
                <a:solidFill>
                  <a:srgbClr val="000000"/>
                </a:solidFill>
                <a:effectLst/>
                <a:latin typeface="微软雅黑" panose="020B0503020204020204" charset="-122"/>
                <a:ea typeface="微软雅黑" panose="020B0503020204020204" charset="-122"/>
              </a:rPr>
              <a:t>A</a:t>
            </a:r>
            <a:r>
              <a:rPr lang="zh-CN" altLang="en-US" b="0" spc="150" dirty="0">
                <a:solidFill>
                  <a:srgbClr val="000000"/>
                </a:solidFill>
                <a:effectLst/>
                <a:latin typeface="微软雅黑" panose="020B0503020204020204" charset="-122"/>
                <a:ea typeface="微软雅黑" panose="020B0503020204020204" charset="-122"/>
              </a:rPr>
              <a:t>、Z</a:t>
            </a:r>
            <a:r>
              <a:rPr lang="zh-CN" altLang="en-US" b="0" spc="150" baseline="-25000" dirty="0">
                <a:solidFill>
                  <a:srgbClr val="000000"/>
                </a:solidFill>
                <a:effectLst/>
                <a:latin typeface="微软雅黑" panose="020B0503020204020204" charset="-122"/>
                <a:ea typeface="微软雅黑" panose="020B0503020204020204" charset="-122"/>
              </a:rPr>
              <a:t>B</a:t>
            </a:r>
            <a:r>
              <a:rPr lang="zh-CN" altLang="en-US" b="0" spc="150" dirty="0">
                <a:solidFill>
                  <a:srgbClr val="000000"/>
                </a:solidFill>
                <a:effectLst/>
                <a:latin typeface="微软雅黑" panose="020B0503020204020204" charset="-122"/>
                <a:ea typeface="微软雅黑" panose="020B0503020204020204" charset="-122"/>
              </a:rPr>
              <a:t>、Z</a:t>
            </a:r>
            <a:r>
              <a:rPr lang="zh-CN" altLang="en-US" b="0" spc="150" baseline="-25000" dirty="0">
                <a:solidFill>
                  <a:srgbClr val="000000"/>
                </a:solidFill>
                <a:effectLst/>
                <a:latin typeface="微软雅黑" panose="020B0503020204020204" charset="-122"/>
                <a:ea typeface="微软雅黑" panose="020B0503020204020204" charset="-122"/>
              </a:rPr>
              <a:t>C </a:t>
            </a:r>
            <a:r>
              <a:rPr lang="zh-CN" altLang="en-US" b="0" spc="150" dirty="0">
                <a:solidFill>
                  <a:srgbClr val="000000"/>
                </a:solidFill>
                <a:effectLst/>
                <a:latin typeface="微软雅黑" panose="020B0503020204020204" charset="-122"/>
                <a:ea typeface="微软雅黑" panose="020B0503020204020204" charset="-122"/>
              </a:rPr>
              <a:t>的一端连在一起，并接入三相电源的中线上，另一端分别与电</a:t>
            </a:r>
            <a:endParaRPr lang="zh-CN" altLang="en-US" b="0" spc="150" dirty="0">
              <a:solidFill>
                <a:srgbClr val="000000"/>
              </a:solidFill>
              <a:effectLst/>
              <a:latin typeface="微软雅黑" panose="020B0503020204020204" charset="-122"/>
              <a:ea typeface="微软雅黑" panose="020B0503020204020204" charset="-122"/>
            </a:endParaRPr>
          </a:p>
          <a:p>
            <a:pPr algn="l" latinLnBrk="0">
              <a:lnSpc>
                <a:spcPct val="130000"/>
              </a:lnSpc>
            </a:pPr>
            <a:r>
              <a:rPr lang="zh-CN" altLang="en-US" b="0" spc="150" dirty="0">
                <a:solidFill>
                  <a:srgbClr val="000000"/>
                </a:solidFill>
                <a:effectLst/>
                <a:latin typeface="微软雅黑" panose="020B0503020204020204" charset="-122"/>
                <a:ea typeface="微软雅黑" panose="020B0503020204020204" charset="-122"/>
              </a:rPr>
              <a:t>源的三根端线 A、B、C 相连。</a:t>
            </a:r>
            <a:endParaRPr lang="zh-CN" altLang="en-US" b="0" spc="150" dirty="0">
              <a:solidFill>
                <a:srgbClr val="000000"/>
              </a:solidFill>
              <a:effectLst/>
              <a:latin typeface="微软雅黑" panose="020B0503020204020204" charset="-122"/>
              <a:ea typeface="微软雅黑" panose="020B0503020204020204" charset="-122"/>
            </a:endParaRPr>
          </a:p>
        </p:txBody>
      </p:sp>
      <p:sp>
        <p:nvSpPr>
          <p:cNvPr id="20" name="文本框 19"/>
          <p:cNvSpPr txBox="1"/>
          <p:nvPr>
            <p:custDataLst>
              <p:tags r:id="rId7"/>
            </p:custDataLst>
          </p:nvPr>
        </p:nvSpPr>
        <p:spPr bwMode="auto">
          <a:xfrm>
            <a:off x="7727950" y="2999740"/>
            <a:ext cx="4251960" cy="445135"/>
          </a:xfrm>
          <a:prstGeom prst="rect">
            <a:avLst/>
          </a:prstGeom>
          <a:noFill/>
        </p:spPr>
        <p:txBody>
          <a:bodyPr wrap="square" lIns="90000" tIns="46800" rIns="90000" bIns="0"/>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（二）三相负载的三角形连接</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5" name="文本框 4"/>
          <p:cNvSpPr txBox="1"/>
          <p:nvPr>
            <p:custDataLst>
              <p:tags r:id="rId8"/>
            </p:custDataLst>
          </p:nvPr>
        </p:nvSpPr>
        <p:spPr bwMode="auto">
          <a:xfrm>
            <a:off x="7898765" y="3498850"/>
            <a:ext cx="3569335" cy="2016760"/>
          </a:xfrm>
          <a:prstGeom prst="rect">
            <a:avLst/>
          </a:prstGeom>
          <a:noFill/>
        </p:spPr>
        <p:txBody>
          <a:bodyPr wrap="square" lIns="90000" tIns="0" rIns="90000" bIns="46800"/>
          <a:p>
            <a:pPr algn="l" latinLnBrk="0">
              <a:lnSpc>
                <a:spcPct val="130000"/>
              </a:lnSpc>
            </a:pPr>
            <a:r>
              <a:rPr lang="zh-CN" altLang="en-US" b="0" spc="150">
                <a:solidFill>
                  <a:srgbClr val="000000"/>
                </a:solidFill>
                <a:effectLst/>
                <a:latin typeface="微软雅黑" panose="020B0503020204020204" charset="-122"/>
                <a:ea typeface="微软雅黑" panose="020B0503020204020204" charset="-122"/>
              </a:rPr>
              <a:t>电源的线电压总是对称的，故不管负载对称与否，三相负载上的相电压也总是对称的。但负载的相电流与线电流不等。</a:t>
            </a:r>
            <a:endParaRPr lang="zh-CN" altLang="en-US" b="0" spc="150">
              <a:solidFill>
                <a:srgbClr val="000000"/>
              </a:solidFill>
              <a:effectLst/>
              <a:latin typeface="微软雅黑" panose="020B0503020204020204" charset="-122"/>
              <a:ea typeface="微软雅黑" panose="020B0503020204020204" charset="-122"/>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三、三相电路的功率</a:t>
            </a:r>
            <a:endParaRPr kumimoji="0" lang="zh-CN" altLang="en-US" sz="3200"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392430" y="1185545"/>
            <a:ext cx="5716905" cy="3415030"/>
          </a:xfrm>
          <a:prstGeom prst="rect">
            <a:avLst/>
          </a:prstGeom>
        </p:spPr>
        <p:txBody>
          <a:bodyPr wrap="square">
            <a:spAutoFit/>
          </a:bodyPr>
          <a:lstStyle/>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三相电路的功率测量可采用三功率表法或两功率表法来测量。对称三相正弦交流电路的瞬时功率经公式推导等于平均功率 P，是不随时间变化的常数。对三相电动机来说，瞬时功率恒定意味着电动机转动平稳，这是三相制的重要优点之一。</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三相电功率的计算公式虽然两种接法时形式上一样，但其线电压、相电压，线电流、相电流的值是不同的，故计算的结果也不一样。</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2" name="图片 1"/>
          <p:cNvPicPr>
            <a:picLocks noChangeAspect="1"/>
          </p:cNvPicPr>
          <p:nvPr/>
        </p:nvPicPr>
        <p:blipFill>
          <a:blip r:embed="rId1"/>
          <a:stretch>
            <a:fillRect/>
          </a:stretch>
        </p:blipFill>
        <p:spPr>
          <a:xfrm>
            <a:off x="6435725" y="1800225"/>
            <a:ext cx="5210175" cy="3401695"/>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457" y="1498060"/>
            <a:ext cx="5888245" cy="2675106"/>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6801854" y="2356336"/>
            <a:ext cx="3248022"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感谢观看</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14:presetBounceEnd="60000">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824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三、正弦交流量的三要素</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4173610" y="2485066"/>
            <a:ext cx="3844780" cy="3497942"/>
            <a:chOff x="4174085" y="2292804"/>
            <a:chExt cx="3844780" cy="3497942"/>
          </a:xfrm>
        </p:grpSpPr>
        <p:sp>
          <p:nvSpPr>
            <p:cNvPr id="6" name="任意多边形: 形状 52"/>
            <p:cNvSpPr/>
            <p:nvPr/>
          </p:nvSpPr>
          <p:spPr bwMode="auto">
            <a:xfrm>
              <a:off x="4833492" y="3085013"/>
              <a:ext cx="2455676" cy="2064060"/>
            </a:xfrm>
            <a:custGeom>
              <a:avLst/>
              <a:gdLst/>
              <a:ahLst/>
              <a:cxnLst>
                <a:cxn ang="0">
                  <a:pos x="54" y="485"/>
                </a:cxn>
                <a:cxn ang="0">
                  <a:pos x="19" y="427"/>
                </a:cxn>
                <a:cxn ang="0">
                  <a:pos x="254" y="33"/>
                </a:cxn>
                <a:cxn ang="0">
                  <a:pos x="324" y="33"/>
                </a:cxn>
                <a:cxn ang="0">
                  <a:pos x="558" y="427"/>
                </a:cxn>
                <a:cxn ang="0">
                  <a:pos x="523" y="485"/>
                </a:cxn>
                <a:cxn ang="0">
                  <a:pos x="54" y="485"/>
                </a:cxn>
              </a:cxnLst>
              <a:rect l="0" t="0" r="r" b="b"/>
              <a:pathLst>
                <a:path w="577" h="485">
                  <a:moveTo>
                    <a:pt x="54" y="485"/>
                  </a:moveTo>
                  <a:cubicBezTo>
                    <a:pt x="16" y="485"/>
                    <a:pt x="0" y="459"/>
                    <a:pt x="19" y="427"/>
                  </a:cubicBezTo>
                  <a:cubicBezTo>
                    <a:pt x="254" y="33"/>
                    <a:pt x="254" y="33"/>
                    <a:pt x="254" y="33"/>
                  </a:cubicBezTo>
                  <a:cubicBezTo>
                    <a:pt x="273" y="0"/>
                    <a:pt x="305" y="0"/>
                    <a:pt x="324" y="33"/>
                  </a:cubicBezTo>
                  <a:cubicBezTo>
                    <a:pt x="558" y="427"/>
                    <a:pt x="558" y="427"/>
                    <a:pt x="558" y="427"/>
                  </a:cubicBezTo>
                  <a:cubicBezTo>
                    <a:pt x="577" y="459"/>
                    <a:pt x="562" y="485"/>
                    <a:pt x="523" y="485"/>
                  </a:cubicBezTo>
                  <a:lnTo>
                    <a:pt x="54" y="485"/>
                  </a:lnTo>
                  <a:close/>
                </a:path>
              </a:pathLst>
            </a:custGeom>
            <a:solidFill>
              <a:schemeClr val="bg1">
                <a:lumMod val="95000"/>
              </a:schemeClr>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1" i="1"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7" name="任意多边形: 形状 57"/>
            <p:cNvSpPr/>
            <p:nvPr/>
          </p:nvSpPr>
          <p:spPr bwMode="auto">
            <a:xfrm>
              <a:off x="6644371" y="3949847"/>
              <a:ext cx="878873" cy="1067803"/>
            </a:xfrm>
            <a:custGeom>
              <a:avLst/>
              <a:gdLst/>
              <a:ahLst/>
              <a:cxnLst>
                <a:cxn ang="0">
                  <a:pos x="628" y="580"/>
                </a:cxn>
                <a:cxn ang="0">
                  <a:pos x="294" y="45"/>
                </a:cxn>
                <a:cxn ang="0">
                  <a:pos x="62" y="0"/>
                </a:cxn>
                <a:cxn ang="0">
                  <a:pos x="0" y="230"/>
                </a:cxn>
                <a:cxn ang="0">
                  <a:pos x="334" y="763"/>
                </a:cxn>
                <a:cxn ang="0">
                  <a:pos x="628" y="580"/>
                </a:cxn>
              </a:cxnLst>
              <a:rect l="0" t="0" r="r" b="b"/>
              <a:pathLst>
                <a:path w="628" h="763">
                  <a:moveTo>
                    <a:pt x="628" y="580"/>
                  </a:moveTo>
                  <a:lnTo>
                    <a:pt x="294" y="45"/>
                  </a:lnTo>
                  <a:lnTo>
                    <a:pt x="62" y="0"/>
                  </a:lnTo>
                  <a:lnTo>
                    <a:pt x="0" y="230"/>
                  </a:lnTo>
                  <a:lnTo>
                    <a:pt x="334" y="763"/>
                  </a:lnTo>
                  <a:lnTo>
                    <a:pt x="628" y="580"/>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任意多边形: 形状 63"/>
            <p:cNvSpPr/>
            <p:nvPr/>
          </p:nvSpPr>
          <p:spPr bwMode="auto">
            <a:xfrm>
              <a:off x="5088581" y="3221027"/>
              <a:ext cx="884471" cy="1062205"/>
            </a:xfrm>
            <a:custGeom>
              <a:avLst/>
              <a:gdLst/>
              <a:ahLst/>
              <a:cxnLst>
                <a:cxn ang="0">
                  <a:pos x="632" y="187"/>
                </a:cxn>
                <a:cxn ang="0">
                  <a:pos x="291" y="718"/>
                </a:cxn>
                <a:cxn ang="0">
                  <a:pos x="59" y="759"/>
                </a:cxn>
                <a:cxn ang="0">
                  <a:pos x="0" y="531"/>
                </a:cxn>
                <a:cxn ang="0">
                  <a:pos x="339" y="0"/>
                </a:cxn>
                <a:cxn ang="0">
                  <a:pos x="632" y="187"/>
                </a:cxn>
              </a:cxnLst>
              <a:rect l="0" t="0" r="r" b="b"/>
              <a:pathLst>
                <a:path w="632" h="759">
                  <a:moveTo>
                    <a:pt x="632" y="187"/>
                  </a:moveTo>
                  <a:lnTo>
                    <a:pt x="291" y="718"/>
                  </a:lnTo>
                  <a:lnTo>
                    <a:pt x="59" y="759"/>
                  </a:lnTo>
                  <a:lnTo>
                    <a:pt x="0" y="531"/>
                  </a:lnTo>
                  <a:lnTo>
                    <a:pt x="339" y="0"/>
                  </a:lnTo>
                  <a:lnTo>
                    <a:pt x="632" y="187"/>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任意多边形: 形状 53"/>
            <p:cNvSpPr/>
            <p:nvPr/>
          </p:nvSpPr>
          <p:spPr bwMode="auto">
            <a:xfrm>
              <a:off x="5096640" y="4973915"/>
              <a:ext cx="1106988" cy="484220"/>
            </a:xfrm>
            <a:custGeom>
              <a:avLst/>
              <a:gdLst/>
              <a:ahLst/>
              <a:cxnLst>
                <a:cxn ang="0">
                  <a:pos x="0" y="346"/>
                </a:cxn>
                <a:cxn ang="0">
                  <a:pos x="630" y="346"/>
                </a:cxn>
                <a:cxn ang="0">
                  <a:pos x="791" y="173"/>
                </a:cxn>
                <a:cxn ang="0">
                  <a:pos x="630" y="0"/>
                </a:cxn>
                <a:cxn ang="0">
                  <a:pos x="0" y="0"/>
                </a:cxn>
                <a:cxn ang="0">
                  <a:pos x="0" y="346"/>
                </a:cxn>
              </a:cxnLst>
              <a:rect l="0" t="0" r="r" b="b"/>
              <a:pathLst>
                <a:path w="791" h="346">
                  <a:moveTo>
                    <a:pt x="0" y="346"/>
                  </a:moveTo>
                  <a:lnTo>
                    <a:pt x="630" y="346"/>
                  </a:lnTo>
                  <a:lnTo>
                    <a:pt x="791" y="173"/>
                  </a:lnTo>
                  <a:lnTo>
                    <a:pt x="630" y="0"/>
                  </a:lnTo>
                  <a:lnTo>
                    <a:pt x="0" y="0"/>
                  </a:lnTo>
                  <a:lnTo>
                    <a:pt x="0" y="346"/>
                  </a:lnTo>
                  <a:close/>
                </a:path>
              </a:pathLst>
            </a:cu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10" name="任意多边形: 形状 58"/>
            <p:cNvSpPr/>
            <p:nvPr/>
          </p:nvSpPr>
          <p:spPr bwMode="auto">
            <a:xfrm>
              <a:off x="6777195" y="4549076"/>
              <a:ext cx="1241670" cy="124167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4" name="任意多边形: 形状 59"/>
            <p:cNvSpPr/>
            <p:nvPr/>
          </p:nvSpPr>
          <p:spPr bwMode="auto">
            <a:xfrm>
              <a:off x="6913002" y="4683986"/>
              <a:ext cx="970055" cy="97185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任意多边形: 形状 54"/>
            <p:cNvSpPr/>
            <p:nvPr/>
          </p:nvSpPr>
          <p:spPr bwMode="auto">
            <a:xfrm>
              <a:off x="4174085" y="4549076"/>
              <a:ext cx="1241670" cy="1241670"/>
            </a:xfrm>
            <a:prstGeom prst="ellipse">
              <a:avLst/>
            </a:pr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任意多边形: 形状 56"/>
            <p:cNvSpPr/>
            <p:nvPr/>
          </p:nvSpPr>
          <p:spPr bwMode="auto">
            <a:xfrm>
              <a:off x="4311690" y="4683986"/>
              <a:ext cx="966462" cy="971851"/>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任意多边形: 形状 60"/>
            <p:cNvSpPr/>
            <p:nvPr/>
          </p:nvSpPr>
          <p:spPr bwMode="auto">
            <a:xfrm>
              <a:off x="5480056" y="2292804"/>
              <a:ext cx="1237997" cy="123951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任意多边形: 形状 55"/>
            <p:cNvSpPr/>
            <p:nvPr/>
          </p:nvSpPr>
          <p:spPr bwMode="auto">
            <a:xfrm>
              <a:off x="5616722" y="2429328"/>
              <a:ext cx="966462" cy="96646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19" name="任意多边形: 形状 61"/>
            <p:cNvSpPr/>
            <p:nvPr/>
          </p:nvSpPr>
          <p:spPr bwMode="auto">
            <a:xfrm>
              <a:off x="5883761" y="2722525"/>
              <a:ext cx="432384" cy="380067"/>
            </a:xfrm>
            <a:custGeom>
              <a:avLst/>
              <a:gdLst>
                <a:gd name="connsiteX0" fmla="*/ 480038 w 609473"/>
                <a:gd name="connsiteY0" fmla="*/ 357010 h 535733"/>
                <a:gd name="connsiteX1" fmla="*/ 480038 w 609473"/>
                <a:gd name="connsiteY1" fmla="*/ 406500 h 535733"/>
                <a:gd name="connsiteX2" fmla="*/ 430471 w 609473"/>
                <a:gd name="connsiteY2" fmla="*/ 406500 h 535733"/>
                <a:gd name="connsiteX3" fmla="*/ 430471 w 609473"/>
                <a:gd name="connsiteY3" fmla="*/ 439368 h 535733"/>
                <a:gd name="connsiteX4" fmla="*/ 480038 w 609473"/>
                <a:gd name="connsiteY4" fmla="*/ 439368 h 535733"/>
                <a:gd name="connsiteX5" fmla="*/ 480038 w 609473"/>
                <a:gd name="connsiteY5" fmla="*/ 488951 h 535733"/>
                <a:gd name="connsiteX6" fmla="*/ 512958 w 609473"/>
                <a:gd name="connsiteY6" fmla="*/ 488951 h 535733"/>
                <a:gd name="connsiteX7" fmla="*/ 512958 w 609473"/>
                <a:gd name="connsiteY7" fmla="*/ 439368 h 535733"/>
                <a:gd name="connsiteX8" fmla="*/ 562618 w 609473"/>
                <a:gd name="connsiteY8" fmla="*/ 439368 h 535733"/>
                <a:gd name="connsiteX9" fmla="*/ 562618 w 609473"/>
                <a:gd name="connsiteY9" fmla="*/ 406500 h 535733"/>
                <a:gd name="connsiteX10" fmla="*/ 512958 w 609473"/>
                <a:gd name="connsiteY10" fmla="*/ 406500 h 535733"/>
                <a:gd name="connsiteX11" fmla="*/ 512958 w 609473"/>
                <a:gd name="connsiteY11" fmla="*/ 357010 h 535733"/>
                <a:gd name="connsiteX12" fmla="*/ 496498 w 609473"/>
                <a:gd name="connsiteY12" fmla="*/ 310135 h 535733"/>
                <a:gd name="connsiteX13" fmla="*/ 609473 w 609473"/>
                <a:gd name="connsiteY13" fmla="*/ 422934 h 535733"/>
                <a:gd name="connsiteX14" fmla="*/ 496498 w 609473"/>
                <a:gd name="connsiteY14" fmla="*/ 535733 h 535733"/>
                <a:gd name="connsiteX15" fmla="*/ 383523 w 609473"/>
                <a:gd name="connsiteY15" fmla="*/ 422934 h 535733"/>
                <a:gd name="connsiteX16" fmla="*/ 496498 w 609473"/>
                <a:gd name="connsiteY16" fmla="*/ 310135 h 535733"/>
                <a:gd name="connsiteX17" fmla="*/ 237429 w 609473"/>
                <a:gd name="connsiteY17" fmla="*/ 0 h 535733"/>
                <a:gd name="connsiteX18" fmla="*/ 248370 w 609473"/>
                <a:gd name="connsiteY18" fmla="*/ 0 h 535733"/>
                <a:gd name="connsiteX19" fmla="*/ 259311 w 609473"/>
                <a:gd name="connsiteY19" fmla="*/ 0 h 535733"/>
                <a:gd name="connsiteX20" fmla="*/ 351327 w 609473"/>
                <a:gd name="connsiteY20" fmla="*/ 91888 h 535733"/>
                <a:gd name="connsiteX21" fmla="*/ 351327 w 609473"/>
                <a:gd name="connsiteY21" fmla="*/ 193861 h 535733"/>
                <a:gd name="connsiteX22" fmla="*/ 330754 w 609473"/>
                <a:gd name="connsiteY22" fmla="*/ 232054 h 535733"/>
                <a:gd name="connsiteX23" fmla="*/ 330754 w 609473"/>
                <a:gd name="connsiteY23" fmla="*/ 330479 h 535733"/>
                <a:gd name="connsiteX24" fmla="*/ 333279 w 609473"/>
                <a:gd name="connsiteY24" fmla="*/ 334588 h 535733"/>
                <a:gd name="connsiteX25" fmla="*/ 367224 w 609473"/>
                <a:gd name="connsiteY25" fmla="*/ 352517 h 535733"/>
                <a:gd name="connsiteX26" fmla="*/ 349270 w 609473"/>
                <a:gd name="connsiteY26" fmla="*/ 422928 h 535733"/>
                <a:gd name="connsiteX27" fmla="*/ 392379 w 609473"/>
                <a:gd name="connsiteY27" fmla="*/ 526955 h 535733"/>
                <a:gd name="connsiteX28" fmla="*/ 402011 w 609473"/>
                <a:gd name="connsiteY28" fmla="*/ 535733 h 535733"/>
                <a:gd name="connsiteX29" fmla="*/ 248276 w 609473"/>
                <a:gd name="connsiteY29" fmla="*/ 535733 h 535733"/>
                <a:gd name="connsiteX30" fmla="*/ 0 w 609473"/>
                <a:gd name="connsiteY30" fmla="*/ 535733 h 535733"/>
                <a:gd name="connsiteX31" fmla="*/ 0 w 609473"/>
                <a:gd name="connsiteY31" fmla="*/ 465883 h 535733"/>
                <a:gd name="connsiteX32" fmla="*/ 17954 w 609473"/>
                <a:gd name="connsiteY32" fmla="*/ 427690 h 535733"/>
                <a:gd name="connsiteX33" fmla="*/ 163460 w 609473"/>
                <a:gd name="connsiteY33" fmla="*/ 334588 h 535733"/>
                <a:gd name="connsiteX34" fmla="*/ 165985 w 609473"/>
                <a:gd name="connsiteY34" fmla="*/ 330479 h 535733"/>
                <a:gd name="connsiteX35" fmla="*/ 165985 w 609473"/>
                <a:gd name="connsiteY35" fmla="*/ 232054 h 535733"/>
                <a:gd name="connsiteX36" fmla="*/ 145412 w 609473"/>
                <a:gd name="connsiteY36" fmla="*/ 193861 h 535733"/>
                <a:gd name="connsiteX37" fmla="*/ 145412 w 609473"/>
                <a:gd name="connsiteY37" fmla="*/ 91888 h 535733"/>
                <a:gd name="connsiteX38" fmla="*/ 237429 w 609473"/>
                <a:gd name="connsiteY38" fmla="*/ 0 h 5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73" h="535733">
                  <a:moveTo>
                    <a:pt x="480038" y="357010"/>
                  </a:moveTo>
                  <a:lnTo>
                    <a:pt x="480038" y="406500"/>
                  </a:lnTo>
                  <a:lnTo>
                    <a:pt x="430471" y="406500"/>
                  </a:lnTo>
                  <a:lnTo>
                    <a:pt x="430471" y="439368"/>
                  </a:lnTo>
                  <a:lnTo>
                    <a:pt x="480038" y="439368"/>
                  </a:lnTo>
                  <a:lnTo>
                    <a:pt x="480038" y="488951"/>
                  </a:lnTo>
                  <a:lnTo>
                    <a:pt x="512958" y="488951"/>
                  </a:lnTo>
                  <a:lnTo>
                    <a:pt x="512958" y="439368"/>
                  </a:lnTo>
                  <a:lnTo>
                    <a:pt x="562618" y="439368"/>
                  </a:lnTo>
                  <a:lnTo>
                    <a:pt x="562618" y="406500"/>
                  </a:lnTo>
                  <a:lnTo>
                    <a:pt x="512958" y="406500"/>
                  </a:lnTo>
                  <a:lnTo>
                    <a:pt x="512958" y="357010"/>
                  </a:lnTo>
                  <a:close/>
                  <a:moveTo>
                    <a:pt x="496498" y="310135"/>
                  </a:moveTo>
                  <a:cubicBezTo>
                    <a:pt x="558971" y="310135"/>
                    <a:pt x="609473" y="360745"/>
                    <a:pt x="609473" y="422934"/>
                  </a:cubicBezTo>
                  <a:cubicBezTo>
                    <a:pt x="609473" y="485216"/>
                    <a:pt x="558877" y="535733"/>
                    <a:pt x="496498" y="535733"/>
                  </a:cubicBezTo>
                  <a:cubicBezTo>
                    <a:pt x="434212" y="535733"/>
                    <a:pt x="383523" y="485216"/>
                    <a:pt x="383523" y="422934"/>
                  </a:cubicBezTo>
                  <a:cubicBezTo>
                    <a:pt x="383523" y="360745"/>
                    <a:pt x="434212" y="310135"/>
                    <a:pt x="496498" y="310135"/>
                  </a:cubicBezTo>
                  <a:close/>
                  <a:moveTo>
                    <a:pt x="237429" y="0"/>
                  </a:moveTo>
                  <a:lnTo>
                    <a:pt x="248370" y="0"/>
                  </a:lnTo>
                  <a:lnTo>
                    <a:pt x="259311" y="0"/>
                  </a:lnTo>
                  <a:cubicBezTo>
                    <a:pt x="310182" y="0"/>
                    <a:pt x="351327" y="41181"/>
                    <a:pt x="351327" y="91888"/>
                  </a:cubicBezTo>
                  <a:lnTo>
                    <a:pt x="351327" y="193861"/>
                  </a:lnTo>
                  <a:cubicBezTo>
                    <a:pt x="351327" y="209829"/>
                    <a:pt x="343098" y="223837"/>
                    <a:pt x="330754" y="232054"/>
                  </a:cubicBezTo>
                  <a:lnTo>
                    <a:pt x="330754" y="330479"/>
                  </a:lnTo>
                  <a:cubicBezTo>
                    <a:pt x="330754" y="332160"/>
                    <a:pt x="331689" y="333841"/>
                    <a:pt x="333279" y="334588"/>
                  </a:cubicBezTo>
                  <a:cubicBezTo>
                    <a:pt x="338422" y="337016"/>
                    <a:pt x="350579" y="343179"/>
                    <a:pt x="367224" y="352517"/>
                  </a:cubicBezTo>
                  <a:cubicBezTo>
                    <a:pt x="355442" y="373902"/>
                    <a:pt x="349270" y="397901"/>
                    <a:pt x="349270" y="422928"/>
                  </a:cubicBezTo>
                  <a:cubicBezTo>
                    <a:pt x="349270" y="462148"/>
                    <a:pt x="364606" y="499127"/>
                    <a:pt x="392379" y="526955"/>
                  </a:cubicBezTo>
                  <a:cubicBezTo>
                    <a:pt x="395465" y="530037"/>
                    <a:pt x="398645" y="533025"/>
                    <a:pt x="402011" y="535733"/>
                  </a:cubicBezTo>
                  <a:lnTo>
                    <a:pt x="248276" y="535733"/>
                  </a:lnTo>
                  <a:lnTo>
                    <a:pt x="0" y="535733"/>
                  </a:lnTo>
                  <a:lnTo>
                    <a:pt x="0" y="465883"/>
                  </a:lnTo>
                  <a:cubicBezTo>
                    <a:pt x="0" y="451129"/>
                    <a:pt x="6452" y="437028"/>
                    <a:pt x="17954" y="427690"/>
                  </a:cubicBezTo>
                  <a:cubicBezTo>
                    <a:pt x="81169" y="375770"/>
                    <a:pt x="149340" y="341405"/>
                    <a:pt x="163460" y="334588"/>
                  </a:cubicBezTo>
                  <a:cubicBezTo>
                    <a:pt x="164956" y="333841"/>
                    <a:pt x="165985" y="332160"/>
                    <a:pt x="165985" y="330479"/>
                  </a:cubicBezTo>
                  <a:lnTo>
                    <a:pt x="165985" y="232054"/>
                  </a:lnTo>
                  <a:cubicBezTo>
                    <a:pt x="153641" y="223837"/>
                    <a:pt x="145412" y="209829"/>
                    <a:pt x="145412" y="193861"/>
                  </a:cubicBezTo>
                  <a:lnTo>
                    <a:pt x="145412" y="91888"/>
                  </a:lnTo>
                  <a:cubicBezTo>
                    <a:pt x="145412" y="41088"/>
                    <a:pt x="186651" y="0"/>
                    <a:pt x="237429"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任意多边形: 形状 62"/>
            <p:cNvSpPr/>
            <p:nvPr/>
          </p:nvSpPr>
          <p:spPr bwMode="auto">
            <a:xfrm>
              <a:off x="4599113" y="4953720"/>
              <a:ext cx="391616" cy="432383"/>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任意多边形: 形状 51"/>
            <p:cNvSpPr/>
            <p:nvPr/>
          </p:nvSpPr>
          <p:spPr bwMode="auto">
            <a:xfrm>
              <a:off x="7188095" y="4953719"/>
              <a:ext cx="419868" cy="432383"/>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4" name="文本框 23"/>
          <p:cNvSpPr txBox="1"/>
          <p:nvPr/>
        </p:nvSpPr>
        <p:spPr>
          <a:xfrm>
            <a:off x="8194040" y="3413125"/>
            <a:ext cx="3539490" cy="2996565"/>
          </a:xfrm>
          <a:prstGeom prst="rect">
            <a:avLst/>
          </a:prstGeom>
          <a:noFill/>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schemeClr val="accent6"/>
                </a:solidFill>
                <a:effectLst/>
                <a:uLnTx/>
                <a:uFillTx/>
                <a:latin typeface="微软雅黑" panose="020B0503020204020204" charset="-122"/>
                <a:ea typeface="微软雅黑" panose="020B0503020204020204" charset="-122"/>
                <a:cs typeface="微软雅黑" panose="020B0503020204020204" charset="-122"/>
                <a:sym typeface="+mn-lt"/>
              </a:rPr>
              <a:t>（二）频率、周期与角频率</a:t>
            </a:r>
            <a:endParaRPr kumimoji="0" sz="1600" b="0" i="0" u="none" strike="noStrike" kern="1200" cap="none" spc="0" normalizeH="0" baseline="0" noProof="0" dirty="0">
              <a:ln>
                <a:noFill/>
              </a:ln>
              <a:solidFill>
                <a:schemeClr val="accent6"/>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当发电机转子转一周时，转子绕组中的正弦交变电动势也随之变化一周。我们把正弦交流电变化一周所需的时间叫周期，用 T 表示，周期的单位是秒（s）。正弦交流电每经过一个周期 T，对应的角度变化了 2π 弧度，即</a:t>
            </a:r>
            <a:endPar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ωT = 2π</a:t>
            </a:r>
            <a:endParaRPr kumimoji="0" lang="en-US" altLang="zh-CN"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27" name="文本框 26"/>
          <p:cNvSpPr txBox="1"/>
          <p:nvPr/>
        </p:nvSpPr>
        <p:spPr>
          <a:xfrm>
            <a:off x="1630680" y="901700"/>
            <a:ext cx="8348980" cy="156845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sz="16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mn-ea"/>
                <a:sym typeface="+mn-lt"/>
              </a:rPr>
              <a:t>（一）瞬时值、最大值和有效值</a:t>
            </a:r>
            <a:endParaRPr kumimoji="0" sz="1600" b="0"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瞬时值：交流电在变化过程中任一时刻的值称为瞬时值。</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最大值：正弦交流电在一周期内数值最大的瞬时值称为最大值，也叫幅值、峰值。</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有效值：正弦交流电的瞬时值是随时间变化的，计量时不方便表示，故引入有效值的概念。</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p:txBody>
      </p:sp>
      <p:sp>
        <p:nvSpPr>
          <p:cNvPr id="30" name="文本框 29"/>
          <p:cNvSpPr txBox="1"/>
          <p:nvPr/>
        </p:nvSpPr>
        <p:spPr>
          <a:xfrm>
            <a:off x="728345" y="3043555"/>
            <a:ext cx="3445510" cy="3366135"/>
          </a:xfrm>
          <a:prstGeom prst="rect">
            <a:avLst/>
          </a:prstGeom>
          <a:noFill/>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1"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cs typeface="微软雅黑" panose="020B0503020204020204" charset="-122"/>
                <a:sym typeface="+mn-lt"/>
              </a:rPr>
              <a:t>（三）初相位与相位差</a:t>
            </a:r>
            <a:endParaRPr kumimoji="0" sz="1600" b="1"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1. 初相位。</a:t>
            </a:r>
            <a:endPar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a:t>
            </a: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        </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称为正弦量的相位角或相位，它反映出正弦量变化的进程。</a:t>
            </a:r>
            <a:endPar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2. 相位差。</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遇到若干个正弦量，不仅要分析它们的数量关系，还常常要比较它们的相位关系，它们之间的相位差是一个关键值。</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graphicFrame>
        <p:nvGraphicFramePr>
          <p:cNvPr id="2" name="对象 1">
            <a:hlinkClick r:id="" action="ppaction://ole?verb="/>
          </p:cNvPr>
          <p:cNvGraphicFramePr>
            <a:graphicFrameLocks noChangeAspect="1"/>
          </p:cNvGraphicFramePr>
          <p:nvPr/>
        </p:nvGraphicFramePr>
        <p:xfrm>
          <a:off x="885825" y="3882390"/>
          <a:ext cx="987425" cy="259715"/>
        </p:xfrm>
        <a:graphic>
          <a:graphicData uri="http://schemas.openxmlformats.org/presentationml/2006/ole">
            <mc:AlternateContent xmlns:mc="http://schemas.openxmlformats.org/markup-compatibility/2006">
              <mc:Choice xmlns:v="urn:schemas-microsoft-com:vml" Requires="v">
                <p:oleObj spid="_x0000_s1025" name="" r:id="rId1" imgW="787400" imgH="292100" progId="Equation.KSEE3">
                  <p:embed/>
                </p:oleObj>
              </mc:Choice>
              <mc:Fallback>
                <p:oleObj name="" r:id="rId1" imgW="787400" imgH="292100" progId="Equation.KSEE3">
                  <p:embed/>
                  <p:pic>
                    <p:nvPicPr>
                      <p:cNvPr id="0" name="图片 1024"/>
                      <p:cNvPicPr/>
                      <p:nvPr/>
                    </p:nvPicPr>
                    <p:blipFill>
                      <a:blip r:embed="rId2"/>
                      <a:stretch>
                        <a:fillRect/>
                      </a:stretch>
                    </p:blipFill>
                    <p:spPr>
                      <a:xfrm>
                        <a:off x="885825" y="3882390"/>
                        <a:ext cx="987425" cy="259715"/>
                      </a:xfrm>
                      <a:prstGeom prst="rect">
                        <a:avLst/>
                      </a:prstGeom>
                    </p:spPr>
                  </p:pic>
                </p:oleObj>
              </mc:Fallback>
            </mc:AlternateContent>
          </a:graphicData>
        </a:graphic>
      </p:graphicFrame>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100.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1*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 name="KSO_WM_UNIT_DIAGRAM_SCHEMECOLOR_ID" val="3"/>
  <p:tag name="KSO_WM_UNIT_USESOURCEFORMAT_APPLY" val="1"/>
  <p:tag name="KSO_WM_DIAGRAM_VIRTUALLY_FRAME" val="{&quot;height&quot;:378.5227559055118,&quot;left&quot;:-5.6,&quot;top&quot;:132.85,&quot;width&quot;:960}"/>
</p:tagLst>
</file>

<file path=ppt/tags/tag10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1*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1*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1*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1*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0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1*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07.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1*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1*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1*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3_1"/>
  <p:tag name="KSO_WM_TEMPLATE_CATEGORY" val="diagram"/>
  <p:tag name="KSO_WM_TEMPLATE_INDEX" val="20228783"/>
  <p:tag name="KSO_WM_UNIT_LAYERLEVEL" val="1_1_1"/>
  <p:tag name="KSO_WM_TAG_VERSION" val="1.0"/>
  <p:tag name="KSO_WM_UNIT_SUBTYPE" val="a"/>
  <p:tag name="KSO_WM_UNIT_PRESET_TEXT" val="点击此处添加正文"/>
  <p:tag name="KSO_WM_UNIT_NOCLEAR" val="0"/>
  <p:tag name="KSO_WM_DIAGRAM_GROUP_CODE" val="l1-1"/>
  <p:tag name="KSO_WM_UNIT_TYPE" val="l_h_f"/>
  <p:tag name="KSO_WM_UNIT_INDEX" val="1_3_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1*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1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1*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112.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113.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114.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115.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116.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117.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5_1*i*1"/>
  <p:tag name="KSO_WM_TEMPLATE_CATEGORY" val="custom"/>
  <p:tag name="KSO_WM_TEMPLATE_INDEX" val="20231235"/>
  <p:tag name="KSO_WM_UNIT_LAYERLEVEL" val="1"/>
  <p:tag name="KSO_WM_TAG_VERSION" val="3.0"/>
  <p:tag name="KSO_WM_BEAUTIFY_FLAG" val="#wm#"/>
</p:tagLst>
</file>

<file path=ppt/tags/tag1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235_1*f*1"/>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1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5_1*f*2"/>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121.xml><?xml version="1.0" encoding="utf-8"?>
<p:tagLst xmlns:p="http://schemas.openxmlformats.org/presentationml/2006/main">
  <p:tag name="KSO_WM_BEAUTIFY_FLAG" val="#wm#"/>
  <p:tag name="KSO_WM_TEMPLATE_CATEGORY" val="custom"/>
  <p:tag name="KSO_WM_TEMPLATE_INDEX" val="20231235"/>
  <p:tag name="KSO_WM_SPECIAL_SOURCE" val="bdnull"/>
  <p:tag name="KSO_WM_SLIDE_ID" val="custom20231235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22*359"/>
  <p:tag name="KSO_WM_SLIDE_POSITION" val="49*90"/>
  <p:tag name="KSO_WM_TAG_VERSION" val="3.0"/>
  <p:tag name="KSO_WM_SLIDE_LAYOUT" val="a_b_d_f"/>
  <p:tag name="KSO_WM_SLIDE_LAYOUT_CNT" val="1_1_1_2"/>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1"/>
  <p:tag name="KSO_WM_UNIT_ID" val="diagram631_5*m_i*1_1"/>
  <p:tag name="KSO_WM_UNIT_CLEAR" val="1"/>
  <p:tag name="KSO_WM_UNIT_LAYERLEVEL" val="1_1"/>
  <p:tag name="KSO_WM_DIAGRAM_GROUP_CODE" val="m1-1"/>
  <p:tag name="KSO_WM_UNIT_TEXT_FILL_FORE_SCHEMECOLOR_INDEX" val="14"/>
  <p:tag name="KSO_WM_UNIT_TEXT_FILL_TYPE" val="1"/>
  <p:tag name="KSO_WM_DIAGRAM_VIRTUALLY_FRAME" val="{&quot;height&quot;:272.707874015748,&quot;left&quot;:425.33440944881886,&quot;top&quot;:160.14212598425198,&quot;width&quot;:521.815590551181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2"/>
  <p:tag name="KSO_WM_UNIT_ID" val="diagram631_5*m_i*1_2"/>
  <p:tag name="KSO_WM_UNIT_CLEAR" val="1"/>
  <p:tag name="KSO_WM_UNIT_LAYERLEVEL" val="1_1"/>
  <p:tag name="KSO_WM_DIAGRAM_GROUP_CODE" val="m1-1"/>
  <p:tag name="KSO_WM_UNIT_TEXT_FILL_FORE_SCHEMECOLOR_INDEX" val="14"/>
  <p:tag name="KSO_WM_UNIT_TEXT_FILL_TYPE" val="1"/>
  <p:tag name="KSO_WM_DIAGRAM_VIRTUALLY_FRAME" val="{&quot;height&quot;:272.707874015748,&quot;left&quot;:425.33440944881886,&quot;top&quot;:160.14212598425198,&quot;width&quot;:521.8155905511811}"/>
</p:tagLst>
</file>

<file path=ppt/tags/tag124.xml><?xml version="1.0" encoding="utf-8"?>
<p:tagLst xmlns:p="http://schemas.openxmlformats.org/presentationml/2006/main">
  <p:tag name="KSO_WM_TAG_VERSION" val="1.0"/>
  <p:tag name="KSO_WM_BEAUTIFY_FLAG" val="#wm#"/>
  <p:tag name="KSO_WM_UNIT_TYPE" val="i"/>
  <p:tag name="KSO_WM_UNIT_ID" val="diagram631_5*i*2"/>
  <p:tag name="KSO_WM_TEMPLATE_CATEGORY" val="diagram"/>
  <p:tag name="KSO_WM_TEMPLATE_INDEX" val="631"/>
  <p:tag name="KSO_WM_UNIT_INDEX" val="2"/>
  <p:tag name="KSO_WM_DIAGRAM_VIRTUALLY_FRAME" val="{&quot;height&quot;:272.707874015748,&quot;left&quot;:425.33440944881886,&quot;top&quot;:160.14212598425198,&quot;width&quot;:521.815590551181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3"/>
  <p:tag name="KSO_WM_UNIT_ID" val="diagram631_5*m_i*1_3"/>
  <p:tag name="KSO_WM_UNIT_CLEAR" val="1"/>
  <p:tag name="KSO_WM_UNIT_LAYERLEVEL" val="1_1"/>
  <p:tag name="KSO_WM_DIAGRAM_GROUP_CODE" val="m1-1"/>
  <p:tag name="KSO_WM_UNIT_TEXT_FILL_FORE_SCHEMECOLOR_INDEX" val="13"/>
  <p:tag name="KSO_WM_UNIT_TEXT_FILL_TYPE" val="1"/>
  <p:tag name="KSO_WM_DIAGRAM_VIRTUALLY_FRAME" val="{&quot;height&quot;:272.707874015748,&quot;left&quot;:425.33440944881886,&quot;top&quot;:160.14212598425198,&quot;width&quot;:521.815590551181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4"/>
  <p:tag name="KSO_WM_UNIT_ID" val="diagram631_5*m_i*1_4"/>
  <p:tag name="KSO_WM_UNIT_CLEAR" val="1"/>
  <p:tag name="KSO_WM_UNIT_LAYERLEVEL" val="1_1"/>
  <p:tag name="KSO_WM_DIAGRAM_GROUP_CODE" val="m1-1"/>
  <p:tag name="KSO_WM_DIAGRAM_VIRTUALLY_FRAME" val="{&quot;height&quot;:272.707874015748,&quot;left&quot;:425.33440944881886,&quot;top&quot;:160.14212598425198,&quot;width&quot;:521.815590551181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5"/>
  <p:tag name="KSO_WM_UNIT_ID" val="diagram631_5*m_i*1_5"/>
  <p:tag name="KSO_WM_UNIT_CLEAR" val="1"/>
  <p:tag name="KSO_WM_UNIT_LAYERLEVEL" val="1_1"/>
  <p:tag name="KSO_WM_DIAGRAM_GROUP_CODE" val="m1-1"/>
  <p:tag name="KSO_WM_DIAGRAM_VIRTUALLY_FRAME" val="{&quot;height&quot;:272.707874015748,&quot;left&quot;:425.33440944881886,&quot;top&quot;:160.14212598425198,&quot;width&quot;:521.815590551181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631"/>
  <p:tag name="KSO_WM_UNIT_TYPE" val="m_h_f"/>
  <p:tag name="KSO_WM_UNIT_INDEX" val="1_2_1"/>
  <p:tag name="KSO_WM_UNIT_ID" val="diagram631_5*m_h_f*1_2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8"/>
  <p:tag name="KSO_WM_UNIT_TEXT_FILL_TYPE" val="1"/>
  <p:tag name="KSO_WM_DIAGRAM_VIRTUALLY_FRAME" val="{&quot;height&quot;:272.707874015748,&quot;left&quot;:425.33440944881886,&quot;top&quot;:160.14212598425198,&quot;width&quot;:521.815590551181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6"/>
  <p:tag name="KSO_WM_UNIT_ID" val="diagram631_5*m_i*1_6"/>
  <p:tag name="KSO_WM_UNIT_CLEAR" val="1"/>
  <p:tag name="KSO_WM_UNIT_LAYERLEVEL" val="1_1"/>
  <p:tag name="KSO_WM_DIAGRAM_GROUP_CODE" val="m1-1"/>
  <p:tag name="KSO_WM_UNIT_TEXT_FILL_FORE_SCHEMECOLOR_INDEX" val="14"/>
  <p:tag name="KSO_WM_UNIT_TEXT_FILL_TYPE" val="1"/>
  <p:tag name="KSO_WM_DIAGRAM_VIRTUALLY_FRAME" val="{&quot;height&quot;:272.707874015748,&quot;left&quot;:425.33440944881886,&quot;top&quot;:160.14212598425198,&quot;width&quot;:521.81559055118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130.xml><?xml version="1.0" encoding="utf-8"?>
<p:tagLst xmlns:p="http://schemas.openxmlformats.org/presentationml/2006/main">
  <p:tag name="KSO_WM_TAG_VERSION" val="1.0"/>
  <p:tag name="KSO_WM_BEAUTIFY_FLAG" val="#wm#"/>
  <p:tag name="KSO_WM_UNIT_TYPE" val="i"/>
  <p:tag name="KSO_WM_UNIT_ID" val="diagram631_5*i*11"/>
  <p:tag name="KSO_WM_TEMPLATE_CATEGORY" val="diagram"/>
  <p:tag name="KSO_WM_TEMPLATE_INDEX" val="631"/>
  <p:tag name="KSO_WM_UNIT_INDEX" val="11"/>
  <p:tag name="KSO_WM_DIAGRAM_VIRTUALLY_FRAME" val="{&quot;height&quot;:272.707874015748,&quot;left&quot;:425.33440944881886,&quot;top&quot;:160.14212598425198,&quot;width&quot;:521.815590551181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7"/>
  <p:tag name="KSO_WM_UNIT_ID" val="diagram631_5*m_i*1_7"/>
  <p:tag name="KSO_WM_UNIT_CLEAR" val="1"/>
  <p:tag name="KSO_WM_UNIT_LAYERLEVEL" val="1_1"/>
  <p:tag name="KSO_WM_DIAGRAM_GROUP_CODE" val="m1-1"/>
  <p:tag name="KSO_WM_DIAGRAM_VIRTUALLY_FRAME" val="{&quot;height&quot;:272.707874015748,&quot;left&quot;:425.33440944881886,&quot;top&quot;:160.14212598425198,&quot;width&quot;:521.815590551181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631"/>
  <p:tag name="KSO_WM_UNIT_TYPE" val="m_i"/>
  <p:tag name="KSO_WM_UNIT_INDEX" val="1_8"/>
  <p:tag name="KSO_WM_UNIT_ID" val="diagram631_5*m_i*1_8"/>
  <p:tag name="KSO_WM_UNIT_CLEAR" val="1"/>
  <p:tag name="KSO_WM_UNIT_LAYERLEVEL" val="1_1"/>
  <p:tag name="KSO_WM_DIAGRAM_GROUP_CODE" val="m1-1"/>
  <p:tag name="KSO_WM_DIAGRAM_VIRTUALLY_FRAME" val="{&quot;height&quot;:272.707874015748,&quot;left&quot;:425.33440944881886,&quot;top&quot;:160.14212598425198,&quot;width&quot;:521.815590551181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631"/>
  <p:tag name="KSO_WM_UNIT_TYPE" val="m_h_f"/>
  <p:tag name="KSO_WM_UNIT_INDEX" val="1_1_1"/>
  <p:tag name="KSO_WM_UNIT_ID" val="diagram631_5*m_h_f*1_1_1"/>
  <p:tag name="KSO_WM_UNIT_CLEAR" val="1"/>
  <p:tag name="KSO_WM_UNIT_LAYERLEVEL" val="1_1_1"/>
  <p:tag name="KSO_WM_UNIT_VALUE" val="36"/>
  <p:tag name="KSO_WM_UNIT_HIGHLIGHT" val="0"/>
  <p:tag name="KSO_WM_UNIT_COMPATIBLE" val="0"/>
  <p:tag name="KSO_WM_UNIT_PRESET_TEXT_INDEX" val="4"/>
  <p:tag name="KSO_WM_UNIT_PRESET_TEXT_LEN" val="60"/>
  <p:tag name="KSO_WM_DIAGRAM_GROUP_CODE" val="m1-1"/>
  <p:tag name="KSO_WM_UNIT_TEXT_FILL_FORE_SCHEMECOLOR_INDEX" val="5"/>
  <p:tag name="KSO_WM_UNIT_TEXT_FILL_TYPE" val="1"/>
  <p:tag name="KSO_WM_DIAGRAM_VIRTUALLY_FRAME" val="{&quot;height&quot;:272.707874015748,&quot;left&quot;:425.33440944881886,&quot;top&quot;:160.14212598425198,&quot;width&quot;:521.815590551181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631"/>
  <p:tag name="KSO_WM_UNIT_TYPE" val="m_h_a"/>
  <p:tag name="KSO_WM_UNIT_INDEX" val="1_1_1"/>
  <p:tag name="KSO_WM_UNIT_ID" val="diagram631_5*m_h_a*1_1_1"/>
  <p:tag name="KSO_WM_UNIT_CLEAR" val="1"/>
  <p:tag name="KSO_WM_UNIT_LAYERLEVEL" val="1_1_1"/>
  <p:tag name="KSO_WM_UNIT_VALUE" val="42"/>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 name="KSO_WM_DIAGRAM_VIRTUALLY_FRAME" val="{&quot;height&quot;:272.707874015748,&quot;left&quot;:425.33440944881886,&quot;top&quot;:160.14212598425198,&quot;width&quot;:521.815590551181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631"/>
  <p:tag name="KSO_WM_UNIT_TYPE" val="m_h_a"/>
  <p:tag name="KSO_WM_UNIT_INDEX" val="1_2_1"/>
  <p:tag name="KSO_WM_UNIT_ID" val="diagram631_5*m_h_a*1_2_1"/>
  <p:tag name="KSO_WM_UNIT_CLEAR" val="1"/>
  <p:tag name="KSO_WM_UNIT_LAYERLEVEL" val="1_1_1"/>
  <p:tag name="KSO_WM_UNIT_VALUE" val="12"/>
  <p:tag name="KSO_WM_UNIT_HIGHLIGHT" val="0"/>
  <p:tag name="KSO_WM_UNIT_COMPATIBLE" val="0"/>
  <p:tag name="KSO_WM_DIAGRAM_GROUP_CODE" val="m1-1"/>
  <p:tag name="KSO_WM_UNIT_PRESET_TEXT" val="LOREM"/>
  <p:tag name="KSO_WM_UNIT_FILL_FORE_SCHEMECOLOR_INDEX" val="8"/>
  <p:tag name="KSO_WM_UNIT_FILL_TYPE" val="1"/>
  <p:tag name="KSO_WM_UNIT_TEXT_FILL_FORE_SCHEMECOLOR_INDEX" val="14"/>
  <p:tag name="KSO_WM_UNIT_TEXT_FILL_TYPE" val="1"/>
  <p:tag name="KSO_WM_DIAGRAM_VIRTUALLY_FRAME" val="{&quot;height&quot;:272.707874015748,&quot;left&quot;:425.33440944881886,&quot;top&quot;:160.14212598425198,&quot;width&quot;:521.815590551181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98_1*l_h_i*1_4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14.43543307086614,&quot;top&quot;:131.97889763779528,&quot;width&quot;:731.129055118110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98_1*l_h_i*1_4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 name="KSO_WM_DIAGRAM_VIRTUALLY_FRAME" val="{&quot;height&quot;:252.0248031496063,&quot;left&quot;:114.43543307086614,&quot;top&quot;:131.97889763779528,&quot;width&quot;:731.129055118110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98_1*l_h_i*1_3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14.43543307086614,&quot;top&quot;:131.97889763779528,&quot;width&quot;:731.1290551181103}"/>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98_1*l_h_i*1_2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14.43543307086614,&quot;top&quot;:131.97889763779528,&quot;width&quot;:731.129055118110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98_1*l_h_i*1_2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 name="KSO_WM_DIAGRAM_VIRTUALLY_FRAME" val="{&quot;height&quot;:252.0248031496063,&quot;left&quot;:114.43543307086614,&quot;top&quot;:131.97889763779528,&quot;width&quot;:731.1290551181103}"/>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98_1*l_h_i*1_1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14.43543307086614,&quot;top&quot;:131.97889763779528,&quot;width&quot;:731.129055118110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98_1*l_h_i*1_1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USESOURCEFORMAT_APPLY" val="1"/>
  <p:tag name="KSO_WM_DIAGRAM_VIRTUALLY_FRAME" val="{&quot;height&quot;:252.0248031496063,&quot;left&quot;:114.43543307086614,&quot;top&quot;:131.97889763779528,&quot;width&quot;:731.1290551181103}"/>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98_1*l_h_i*1_3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 name="KSO_WM_DIAGRAM_VIRTUALLY_FRAME" val="{&quot;height&quot;:252.0248031496063,&quot;left&quot;:114.43543307086614,&quot;top&quot;:131.97889763779528,&quot;width&quot;:731.1290551181103}"/>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98_1*l_h_i*1_2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 name="KSO_WM_DIAGRAM_VIRTUALLY_FRAME" val="{&quot;height&quot;:252.0248031496063,&quot;left&quot;:114.43543307086614,&quot;top&quot;:131.97889763779528,&quot;width&quot;:731.1290551181103}"/>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98_1*l_h_i*1_3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 name="KSO_WM_DIAGRAM_VIRTUALLY_FRAME" val="{&quot;height&quot;:252.0248031496063,&quot;left&quot;:114.43543307086614,&quot;top&quot;:131.97889763779528,&quot;width&quot;:731.1290551181103}"/>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98_1*l_h_i*1_4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 name="KSO_WM_DIAGRAM_VIRTUALLY_FRAME" val="{&quot;height&quot;:252.0248031496063,&quot;left&quot;:114.43543307086614,&quot;top&quot;:131.97889763779528,&quot;width&quot;:731.1290551181103}"/>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98_1*l_h_i*1_1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USESOURCEFORMAT_APPLY" val="1"/>
  <p:tag name="KSO_WM_DIAGRAM_VIRTUALLY_FRAME" val="{&quot;height&quot;:252.0248031496063,&quot;left&quot;:114.43543307086614,&quot;top&quot;:131.97889763779528,&quot;width&quot;:731.1290551181103}"/>
</p:tagLst>
</file>

<file path=ppt/tags/tag148.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98_1*l_h_x*1_1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14.43543307086614,&quot;top&quot;:131.97889763779528,&quot;width&quot;:731.1290551181103}"/>
</p:tagLst>
</file>

<file path=ppt/tags/tag149.xml><?xml version="1.0" encoding="utf-8"?>
<p:tagLst xmlns:p="http://schemas.openxmlformats.org/presentationml/2006/main">
  <p:tag name="KSO_WM_UNIT_VALUE" val="90*8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98_1*l_h_x*1_3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14.43543307086614,&quot;top&quot;:131.97889763779528,&quot;width&quot;:731.129055118110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150.xml><?xml version="1.0" encoding="utf-8"?>
<p:tagLst xmlns:p="http://schemas.openxmlformats.org/presentationml/2006/main">
  <p:tag name="KSO_WM_UNIT_VALUE" val="82*7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98_1*l_h_x*1_2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14.43543307086614,&quot;top&quot;:131.97889763779528,&quot;width&quot;:731.1290551181103}"/>
</p:tagLst>
</file>

<file path=ppt/tags/tag151.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98_1*l_h_f*1_1_1"/>
  <p:tag name="KSO_WM_TEMPLATE_CATEGORY" val="diagram"/>
  <p:tag name="KSO_WM_TEMPLATE_INDEX" val="20198898"/>
  <p:tag name="KSO_WM_UNIT_LAYERLEVEL" val="1_1_1"/>
  <p:tag name="KSO_WM_TAG_VERSION" val="1.0"/>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14.43543307086614,&quot;top&quot;:131.97889763779528,&quot;width&quot;:731.1290551181103}"/>
</p:tagLst>
</file>

<file path=ppt/tags/tag1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98_1*l_h_f*1_3_1"/>
  <p:tag name="KSO_WM_TEMPLATE_CATEGORY" val="diagram"/>
  <p:tag name="KSO_WM_TEMPLATE_INDEX" val="20198898"/>
  <p:tag name="KSO_WM_UNIT_LAYERLEVEL" val="1_1_1"/>
  <p:tag name="KSO_WM_TAG_VERSION" val="1.0"/>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14.43543307086614,&quot;top&quot;:131.97889763779528,&quot;width&quot;:731.1290551181103}"/>
</p:tagLst>
</file>

<file path=ppt/tags/tag1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98_1*l_h_f*1_2_1"/>
  <p:tag name="KSO_WM_TEMPLATE_CATEGORY" val="diagram"/>
  <p:tag name="KSO_WM_TEMPLATE_INDEX" val="20198898"/>
  <p:tag name="KSO_WM_UNIT_LAYERLEVEL" val="1_1_1"/>
  <p:tag name="KSO_WM_TAG_VERSION" val="1.0"/>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14.43543307086614,&quot;top&quot;:131.97889763779528,&quot;width&quot;:731.1290551181103}"/>
</p:tagLst>
</file>

<file path=ppt/tags/tag154.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98_1*l_h_f*1_4_1"/>
  <p:tag name="KSO_WM_TEMPLATE_CATEGORY" val="diagram"/>
  <p:tag name="KSO_WM_TEMPLATE_INDEX" val="20198898"/>
  <p:tag name="KSO_WM_UNIT_LAYERLEVEL" val="1_1_1"/>
  <p:tag name="KSO_WM_TAG_VERSION" val="1.0"/>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14.43543307086614,&quot;top&quot;:131.97889763779528,&quot;width&quot;:731.1290551181103}"/>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98_1*l_h_i*1_2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14.43543307086614,&quot;top&quot;:131.97889763779528,&quot;width&quot;:731.1290551181103}"/>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98_1*l_h_i*1_3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14.43543307086614,&quot;top&quot;:131.97889763779528,&quot;width&quot;:731.1290551181103}"/>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8898_1*l_h_i*1_4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14.43543307086614,&quot;top&quot;:131.97889763779528,&quot;width&quot;:731.1290551181103}"/>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98_1*l_h_i*1_1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14.43543307086614,&quot;top&quot;:131.97889763779528,&quot;width&quot;:731.1290551181103}"/>
</p:tagLst>
</file>

<file path=ppt/tags/tag159.xml><?xml version="1.0" encoding="utf-8"?>
<p:tagLst xmlns:p="http://schemas.openxmlformats.org/presentationml/2006/main">
  <p:tag name="PA" val="v5.2.7"/>
  <p:tag name="PAMAINTYPE" val="4"/>
  <p:tag name="PATYPE" val="159"/>
  <p:tag name="PASUBTYPE" val="162"/>
  <p:tag name="RESOURCELIBID_SHAPE" val="519415"/>
  <p:tag name="RESOURCELIB_SHAPETYPE" val="4"/>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98_1*l_h_x*1_4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ICON_FILEID" val="3139726"/>
  <p:tag name="KSO_WM_UNIT_ICON_STYL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160.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43:01&quot;,&quot;maxSize&quot;:{&quot;size1&quot;:28.9},&quot;minSize&quot;:{&quot;size1&quot;:20.1},&quot;normalSize&quot;:{&quot;size1&quot;:20.1},&quot;subLayout&quot;:[{&quot;id&quot;:&quot;2021-04-01T15:43:01&quot;,&quot;margin&quot;:{&quot;bottom&quot;:0.0260000042617321,&quot;left&quot;:1.6929999589920044,&quot;right&quot;:1.6929999589920044,&quot;top&quot;:1.6929999589920044},&quot;type&quot;:0},{&quot;id&quot;:&quot;2021-04-01T15:43:01&quot;,&quot;maxSize&quot;:{&quot;size1&quot;:64},&quot;minSize&quot;:{&quot;size1&quot;:55.7},&quot;normalSize&quot;:{&quot;size1&quot;:64},&quot;subLayout&quot;:[{&quot;id&quot;:&quot;2021-04-01T15:43:01&quot;,&quot;margin&quot;:{&quot;bottom&quot;:0,&quot;left&quot;:1.6929999589920044,&quot;right&quot;:1.6929999589920044,&quot;top&quot;:0.847000002861023},&quot;type&quot;:0},{&quot;id&quot;:&quot;2021-04-01T15:43:01&quot;,&quot;margin&quot;:{&quot;bottom&quot;:1.6929999589920044,&quot;left&quot;:1.6929999589920044,&quot;right&quot;:1.6929999589920044,&quot;top&quot;:0.847000002861023},&quot;type&quot;:0}],&quot;type&quot;:0}],&quot;type&quot;:0}"/>
  <p:tag name="KSO_WM_SLIDE_BACKGROUND" val="[&quot;general&quot;]"/>
  <p:tag name="KSO_WM_SLIDE_RATIO" val="1.777778"/>
  <p:tag name="KSO_WM_SLIDE_ID" val="diagram2021249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2491"/>
  <p:tag name="KSO_WM_SLIDE_LAYOUT" val="a_d_f"/>
  <p:tag name="KSO_WM_SLIDE_LAYOUT_CNT" val="1_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XID" val="5f0e63ec8050c250ba65b1ac"/>
  <p:tag name="KSO_WM_CHIP_DECFILLPROP" val="[]"/>
  <p:tag name="KSO_WM_SLIDE_CAN_ADD_NAVIGATION" val="1"/>
  <p:tag name="KSO_WM_CHIP_GROUPID" val="5f0e63ec8050c250ba65b1ab"/>
  <p:tag name="KSO_WM_SLIDE_BK_DARK_LIGHT" val="2"/>
  <p:tag name="KSO_WM_SLIDE_BACKGROUND_TYPE" val="general"/>
  <p:tag name="KSO_WM_SLIDE_SUPPORT_FEATURE_TYPE" val="7"/>
  <p:tag name="KSO_WM_TEMPLATE_ASSEMBLE_XID" val="60656f614054ed1e2fb808e3"/>
  <p:tag name="KSO_WM_TEMPLATE_ASSEMBLE_GROUPID" val="60656f614054ed1e2fb808e3"/>
</p:tagLst>
</file>

<file path=ppt/tags/tag164.xml><?xml version="1.0" encoding="utf-8"?>
<p:tagLst xmlns:p="http://schemas.openxmlformats.org/presentationml/2006/main">
  <p:tag name="PA" val="v5.2.7"/>
  <p:tag name="PAMAINTYPE" val="4"/>
  <p:tag name="PATYPE" val="159"/>
  <p:tag name="PASUBTYPE" val="162"/>
  <p:tag name="RESOURCELIBID_SHAPE" val="519415"/>
  <p:tag name="RESOURCELIB_SHAPETYPE" val="4"/>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98_1*l_h_x*1_4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ICON_FILEID" val="3139726"/>
  <p:tag name="KSO_WM_UNIT_ICON_STYLE" val="2"/>
</p:tagLst>
</file>

<file path=ppt/tags/tag165.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5_1*f*2"/>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16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43:01&quot;,&quot;maxSize&quot;:{&quot;size1&quot;:28.9},&quot;minSize&quot;:{&quot;size1&quot;:20.1},&quot;normalSize&quot;:{&quot;size1&quot;:20.1},&quot;subLayout&quot;:[{&quot;id&quot;:&quot;2021-04-01T15:43:01&quot;,&quot;margin&quot;:{&quot;bottom&quot;:0.0260000042617321,&quot;left&quot;:1.6929999589920044,&quot;right&quot;:1.6929999589920044,&quot;top&quot;:1.6929999589920044},&quot;type&quot;:0},{&quot;id&quot;:&quot;2021-04-01T15:43:01&quot;,&quot;maxSize&quot;:{&quot;size1&quot;:64},&quot;minSize&quot;:{&quot;size1&quot;:55.7},&quot;normalSize&quot;:{&quot;size1&quot;:64},&quot;subLayout&quot;:[{&quot;id&quot;:&quot;2021-04-01T15:43:01&quot;,&quot;margin&quot;:{&quot;bottom&quot;:0,&quot;left&quot;:1.6929999589920044,&quot;right&quot;:1.6929999589920044,&quot;top&quot;:0.847000002861023},&quot;type&quot;:0},{&quot;id&quot;:&quot;2021-04-01T15:43:01&quot;,&quot;margin&quot;:{&quot;bottom&quot;:1.6929999589920044,&quot;left&quot;:1.6929999589920044,&quot;right&quot;:1.6929999589920044,&quot;top&quot;:0.847000002861023},&quot;type&quot;:0}],&quot;type&quot;:0}],&quot;type&quot;:0}"/>
  <p:tag name="KSO_WM_SLIDE_BACKGROUND" val="[&quot;general&quot;]"/>
  <p:tag name="KSO_WM_SLIDE_RATIO" val="1.777778"/>
  <p:tag name="KSO_WM_SLIDE_ID" val="diagram2021249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2491"/>
  <p:tag name="KSO_WM_SLIDE_LAYOUT" val="a_d_f"/>
  <p:tag name="KSO_WM_SLIDE_LAYOUT_CNT" val="1_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XID" val="5f0e63ec8050c250ba65b1ac"/>
  <p:tag name="KSO_WM_CHIP_DECFILLPROP" val="[]"/>
  <p:tag name="KSO_WM_SLIDE_CAN_ADD_NAVIGATION" val="1"/>
  <p:tag name="KSO_WM_CHIP_GROUPID" val="5f0e63ec8050c250ba65b1ab"/>
  <p:tag name="KSO_WM_SLIDE_BK_DARK_LIGHT" val="2"/>
  <p:tag name="KSO_WM_SLIDE_BACKGROUND_TYPE" val="general"/>
  <p:tag name="KSO_WM_SLIDE_SUPPORT_FEATURE_TYPE" val="7"/>
  <p:tag name="KSO_WM_TEMPLATE_ASSEMBLE_XID" val="60656f614054ed1e2fb808e3"/>
  <p:tag name="KSO_WM_TEMPLATE_ASSEMBLE_GROUPID" val="60656f614054ed1e2fb808e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170.xml><?xml version="1.0" encoding="utf-8"?>
<p:tagLst xmlns:p="http://schemas.openxmlformats.org/presentationml/2006/main">
  <p:tag name="PA" val="v5.2.7"/>
  <p:tag name="PAMAINTYPE" val="4"/>
  <p:tag name="PATYPE" val="159"/>
  <p:tag name="PASUBTYPE" val="162"/>
  <p:tag name="RESOURCELIBID_SHAPE" val="519415"/>
  <p:tag name="RESOURCELIB_SHAPETYPE" val="4"/>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98_1*l_h_x*1_4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ICON_FILEID" val="3139726"/>
  <p:tag name="KSO_WM_UNIT_ICON_STYLE" val="2"/>
</p:tagLst>
</file>

<file path=ppt/tags/tag171.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PA" val="v5.2.7"/>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5_1*f*2"/>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175.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43:01&quot;,&quot;maxSize&quot;:{&quot;size1&quot;:28.9},&quot;minSize&quot;:{&quot;size1&quot;:20.1},&quot;normalSize&quot;:{&quot;size1&quot;:20.1},&quot;subLayout&quot;:[{&quot;id&quot;:&quot;2021-04-01T15:43:01&quot;,&quot;margin&quot;:{&quot;bottom&quot;:0.0260000042617321,&quot;left&quot;:1.6929999589920044,&quot;right&quot;:1.6929999589920044,&quot;top&quot;:1.6929999589920044},&quot;type&quot;:0},{&quot;id&quot;:&quot;2021-04-01T15:43:01&quot;,&quot;maxSize&quot;:{&quot;size1&quot;:64},&quot;minSize&quot;:{&quot;size1&quot;:55.7},&quot;normalSize&quot;:{&quot;size1&quot;:64},&quot;subLayout&quot;:[{&quot;id&quot;:&quot;2021-04-01T15:43:01&quot;,&quot;margin&quot;:{&quot;bottom&quot;:0,&quot;left&quot;:1.6929999589920044,&quot;right&quot;:1.6929999589920044,&quot;top&quot;:0.847000002861023},&quot;type&quot;:0},{&quot;id&quot;:&quot;2021-04-01T15:43:01&quot;,&quot;margin&quot;:{&quot;bottom&quot;:1.6929999589920044,&quot;left&quot;:1.6929999589920044,&quot;right&quot;:1.6929999589920044,&quot;top&quot;:0.847000002861023},&quot;type&quot;:0}],&quot;type&quot;:0}],&quot;type&quot;:0}"/>
  <p:tag name="KSO_WM_SLIDE_BACKGROUND" val="[&quot;general&quot;]"/>
  <p:tag name="KSO_WM_SLIDE_RATIO" val="1.777778"/>
  <p:tag name="KSO_WM_SLIDE_ID" val="diagram2021249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2491"/>
  <p:tag name="KSO_WM_SLIDE_LAYOUT" val="a_d_f"/>
  <p:tag name="KSO_WM_SLIDE_LAYOUT_CNT" val="1_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XID" val="5f0e63ec8050c250ba65b1ac"/>
  <p:tag name="KSO_WM_CHIP_DECFILLPROP" val="[]"/>
  <p:tag name="KSO_WM_SLIDE_CAN_ADD_NAVIGATION" val="1"/>
  <p:tag name="KSO_WM_CHIP_GROUPID" val="5f0e63ec8050c250ba65b1ab"/>
  <p:tag name="KSO_WM_SLIDE_BK_DARK_LIGHT" val="2"/>
  <p:tag name="KSO_WM_SLIDE_BACKGROUND_TYPE" val="general"/>
  <p:tag name="KSO_WM_SLIDE_SUPPORT_FEATURE_TYPE" val="7"/>
  <p:tag name="KSO_WM_TEMPLATE_ASSEMBLE_XID" val="60656f614054ed1e2fb808e3"/>
  <p:tag name="KSO_WM_TEMPLATE_ASSEMBLE_GROUPID" val="60656f614054ed1e2fb808e3"/>
</p:tagLst>
</file>

<file path=ppt/tags/tag1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5_1*f*2"/>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177.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43:01&quot;,&quot;maxSize&quot;:{&quot;size1&quot;:28.9},&quot;minSize&quot;:{&quot;size1&quot;:20.1},&quot;normalSize&quot;:{&quot;size1&quot;:20.1},&quot;subLayout&quot;:[{&quot;id&quot;:&quot;2021-04-01T15:43:01&quot;,&quot;margin&quot;:{&quot;bottom&quot;:0.0260000042617321,&quot;left&quot;:1.6929999589920044,&quot;right&quot;:1.6929999589920044,&quot;top&quot;:1.6929999589920044},&quot;type&quot;:0},{&quot;id&quot;:&quot;2021-04-01T15:43:01&quot;,&quot;maxSize&quot;:{&quot;size1&quot;:64},&quot;minSize&quot;:{&quot;size1&quot;:55.7},&quot;normalSize&quot;:{&quot;size1&quot;:64},&quot;subLayout&quot;:[{&quot;id&quot;:&quot;2021-04-01T15:43:01&quot;,&quot;margin&quot;:{&quot;bottom&quot;:0,&quot;left&quot;:1.6929999589920044,&quot;right&quot;:1.6929999589920044,&quot;top&quot;:0.847000002861023},&quot;type&quot;:0},{&quot;id&quot;:&quot;2021-04-01T15:43:01&quot;,&quot;margin&quot;:{&quot;bottom&quot;:1.6929999589920044,&quot;left&quot;:1.6929999589920044,&quot;right&quot;:1.6929999589920044,&quot;top&quot;:0.847000002861023},&quot;type&quot;:0}],&quot;type&quot;:0}],&quot;type&quot;:0}"/>
  <p:tag name="KSO_WM_SLIDE_BACKGROUND" val="[&quot;general&quot;]"/>
  <p:tag name="KSO_WM_SLIDE_RATIO" val="1.777778"/>
  <p:tag name="KSO_WM_SLIDE_ID" val="diagram2021249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2491"/>
  <p:tag name="KSO_WM_SLIDE_LAYOUT" val="a_d_f"/>
  <p:tag name="KSO_WM_SLIDE_LAYOUT_CNT" val="1_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XID" val="5f0e63ec8050c250ba65b1ac"/>
  <p:tag name="KSO_WM_CHIP_DECFILLPROP" val="[]"/>
  <p:tag name="KSO_WM_SLIDE_CAN_ADD_NAVIGATION" val="1"/>
  <p:tag name="KSO_WM_CHIP_GROUPID" val="5f0e63ec8050c250ba65b1ab"/>
  <p:tag name="KSO_WM_SLIDE_BK_DARK_LIGHT" val="2"/>
  <p:tag name="KSO_WM_SLIDE_BACKGROUND_TYPE" val="general"/>
  <p:tag name="KSO_WM_SLIDE_SUPPORT_FEATURE_TYPE" val="7"/>
  <p:tag name="KSO_WM_TEMPLATE_ASSEMBLE_XID" val="60656f614054ed1e2fb808e3"/>
  <p:tag name="KSO_WM_TEMPLATE_ASSEMBLE_GROUPID" val="60656f614054ed1e2fb808e3"/>
</p:tagLst>
</file>

<file path=ppt/tags/tag1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5_1*f*2"/>
  <p:tag name="KSO_WM_TEMPLATE_CATEGORY" val="custom"/>
  <p:tag name="KSO_WM_TEMPLATE_INDEX" val="20231235"/>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请尽量言简意赅的阐述观点。单击此处输入你的正文"/>
</p:tagLst>
</file>

<file path=ppt/tags/tag179.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43:01&quot;,&quot;maxSize&quot;:{&quot;size1&quot;:28.9},&quot;minSize&quot;:{&quot;size1&quot;:20.1},&quot;normalSize&quot;:{&quot;size1&quot;:20.1},&quot;subLayout&quot;:[{&quot;id&quot;:&quot;2021-04-01T15:43:01&quot;,&quot;margin&quot;:{&quot;bottom&quot;:0.0260000042617321,&quot;left&quot;:1.6929999589920044,&quot;right&quot;:1.6929999589920044,&quot;top&quot;:1.6929999589920044},&quot;type&quot;:0},{&quot;id&quot;:&quot;2021-04-01T15:43:01&quot;,&quot;maxSize&quot;:{&quot;size1&quot;:64},&quot;minSize&quot;:{&quot;size1&quot;:55.7},&quot;normalSize&quot;:{&quot;size1&quot;:64},&quot;subLayout&quot;:[{&quot;id&quot;:&quot;2021-04-01T15:43:01&quot;,&quot;margin&quot;:{&quot;bottom&quot;:0,&quot;left&quot;:1.6929999589920044,&quot;right&quot;:1.6929999589920044,&quot;top&quot;:0.847000002861023},&quot;type&quot;:0},{&quot;id&quot;:&quot;2021-04-01T15:43:01&quot;,&quot;margin&quot;:{&quot;bottom&quot;:1.6929999589920044,&quot;left&quot;:1.6929999589920044,&quot;right&quot;:1.6929999589920044,&quot;top&quot;:0.847000002861023},&quot;type&quot;:0}],&quot;type&quot;:0}],&quot;type&quot;:0}"/>
  <p:tag name="KSO_WM_SLIDE_BACKGROUND" val="[&quot;general&quot;]"/>
  <p:tag name="KSO_WM_SLIDE_RATIO" val="1.777778"/>
  <p:tag name="KSO_WM_SLIDE_ID" val="diagram2021249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2491"/>
  <p:tag name="KSO_WM_SLIDE_LAYOUT" val="a_d_f"/>
  <p:tag name="KSO_WM_SLIDE_LAYOUT_CNT" val="1_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76f6bb3d2a5d4aca869feba60bbefc89&quot;,&quot;fill_align&quot;:&quot;l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video&quot;]},{&quot;text_align&quot;:&quot;lm&quot;,&quot;text_direction&quot;:&quot;horizontal&quot;,&quot;support_big_font&quot;:false,&quot;fill_id&quot;:&quot;4328e7bc7e9748b5971bd5a5d33474e8&quot;,&quot;fill_align&quot;:&quot;l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cm&quot;,&quot;text_direction&quot;:&quot;horizontal&quot;,&quot;support_big_font&quot;:false,&quot;fill_id&quot;:&quot;4328e7bc7e9748b5971bd5a5d33474e8&quot;,&quot;fill_align&quot;:&quot;cm&quot;,&quot;chip_types&quot;:[&quot;text&quot;]}],[{&quot;text_align&quot;:&quot;cm&quot;,&quot;text_direction&quot;:&quot;horizontal&quot;,&quot;support_big_font&quot;:false,&quot;fill_id&quot;:&quot;76f6bb3d2a5d4aca869feba60bbefc89&quot;,&quot;fill_align&quot;:&quot;cm&quot;,&quot;chip_types&quot;:[&quot;header&quot;]},{&quot;text_align&quot;:&quot;lm&quot;,&quot;text_direction&quot;:&quot;horizontal&quot;,&quot;support_features&quot;:[&quot;collage&quot;,&quot;carousel&quot;,&quot;creativecrop&quot;],&quot;support_big_font&quot;:false,&quot;fill_id&quot;:&quot;be2d3345ec1542088e75c56e35c893cf&quot;,&quot;fill_align&quot;:&quot;cm&quot;,&quot;chip_types&quot;:[&quot;diagram&quot;,&quot;pictext&quot;,&quot;picture&quot;,&quot;chart&quot;,&quot;table&quot;]},{&quot;text_align&quot;:&quot;lm&quot;,&quot;text_direction&quot;:&quot;horizontal&quot;,&quot;support_big_font&quot;:false,&quot;fill_id&quot;:&quot;4328e7bc7e9748b5971bd5a5d33474e8&quot;,&quot;fill_align&quot;:&quot;lm&quot;,&quot;chip_types&quot;:[&quot;text&quot;]}]]"/>
  <p:tag name="KSO_WM_CHIP_XID" val="5f0e63ec8050c250ba65b1ac"/>
  <p:tag name="KSO_WM_CHIP_DECFILLPROP" val="[]"/>
  <p:tag name="KSO_WM_SLIDE_CAN_ADD_NAVIGATION" val="1"/>
  <p:tag name="KSO_WM_CHIP_GROUPID" val="5f0e63ec8050c250ba65b1ab"/>
  <p:tag name="KSO_WM_SLIDE_BK_DARK_LIGHT" val="2"/>
  <p:tag name="KSO_WM_SLIDE_BACKGROUND_TYPE" val="general"/>
  <p:tag name="KSO_WM_SLIDE_SUPPORT_FEATURE_TYPE" val="7"/>
  <p:tag name="KSO_WM_TEMPLATE_ASSEMBLE_XID" val="60656f614054ed1e2fb808e3"/>
  <p:tag name="KSO_WM_TEMPLATE_ASSEMBLE_GROUPID" val="60656f614054ed1e2fb808e3"/>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1_1"/>
  <p:tag name="KSO_WM_TEMPLATE_CATEGORY" val="diagram"/>
  <p:tag name="KSO_WM_TEMPLATE_INDEX" val="20228783"/>
  <p:tag name="KSO_WM_UNIT_LAYERLEVEL" val="1_1_1"/>
  <p:tag name="KSO_WM_TAG_VERSION" val="1.0"/>
  <p:tag name="KSO_WM_UNIT_SUBTYPE" val="a"/>
  <p:tag name="KSO_WM_UNIT_PRESET_TEXT" val="点击此处添加正文"/>
  <p:tag name="KSO_WM_UNIT_NOCLEAR" val="0"/>
  <p:tag name="KSO_WM_DIAGRAM_GROUP_CODE" val="l1-1"/>
  <p:tag name="KSO_WM_UNIT_TYPE" val="l_h_f"/>
  <p:tag name="KSO_WM_UNIT_INDEX" val="1_1_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98_1*l_h_i*1_4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07.18543307086614,&quot;top&quot;:234.9288976377953,&quot;width&quot;:731.1290551181103}"/>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98_1*l_h_i*1_4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 name="KSO_WM_DIAGRAM_VIRTUALLY_FRAME" val="{&quot;height&quot;:252.0248031496063,&quot;left&quot;:107.18543307086614,&quot;top&quot;:234.9288976377953,&quot;width&quot;:731.1290551181103}"/>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98_1*l_h_i*1_3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07.18543307086614,&quot;top&quot;:234.9288976377953,&quot;width&quot;:731.1290551181103}"/>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98_1*l_h_i*1_2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07.18543307086614,&quot;top&quot;:234.9288976377953,&quot;width&quot;:731.1290551181103}"/>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98_1*l_h_i*1_2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 name="KSO_WM_DIAGRAM_VIRTUALLY_FRAME" val="{&quot;height&quot;:252.0248031496063,&quot;left&quot;:107.18543307086614,&quot;top&quot;:234.9288976377953,&quot;width&quot;:731.1290551181103}"/>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98_1*l_h_i*1_1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252.0248031496063,&quot;left&quot;:107.18543307086614,&quot;top&quot;:234.9288976377953,&quot;width&quot;:731.1290551181103}"/>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98_1*l_h_i*1_1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USESOURCEFORMAT_APPLY" val="1"/>
  <p:tag name="KSO_WM_DIAGRAM_VIRTUALLY_FRAME" val="{&quot;height&quot;:252.0248031496063,&quot;left&quot;:107.18543307086614,&quot;top&quot;:234.9288976377953,&quot;width&quot;:731.1290551181103}"/>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98_1*l_h_i*1_3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 name="KSO_WM_DIAGRAM_VIRTUALLY_FRAME" val="{&quot;height&quot;:252.0248031496063,&quot;left&quot;:107.18543307086614,&quot;top&quot;:234.9288976377953,&quot;width&quot;:731.1290551181103}"/>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98_1*l_h_i*1_2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 name="KSO_WM_DIAGRAM_VIRTUALLY_FRAME" val="{&quot;height&quot;:252.0248031496063,&quot;left&quot;:107.18543307086614,&quot;top&quot;:234.9288976377953,&quot;width&quot;:731.1290551181103}"/>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98_1*l_h_i*1_3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 name="KSO_WM_DIAGRAM_VIRTUALLY_FRAME" val="{&quot;height&quot;:252.0248031496063,&quot;left&quot;:107.18543307086614,&quot;top&quot;:234.9288976377953,&quot;width&quot;:731.129055118110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2_1"/>
  <p:tag name="KSO_WM_TEMPLATE_CATEGORY" val="diagram"/>
  <p:tag name="KSO_WM_TEMPLATE_INDEX" val="20228783"/>
  <p:tag name="KSO_WM_UNIT_LAYERLEVEL" val="1_1_1"/>
  <p:tag name="KSO_WM_TAG_VERSION" val="1.0"/>
  <p:tag name="KSO_WM_UNIT_SUBTYPE" val="a"/>
  <p:tag name="KSO_WM_UNIT_PRESET_TEXT" val="点击此处添加正文"/>
  <p:tag name="KSO_WM_UNIT_NOCLEAR" val="0"/>
  <p:tag name="KSO_WM_DIAGRAM_GROUP_CODE" val="l1-1"/>
  <p:tag name="KSO_WM_UNIT_TYPE" val="l_h_f"/>
  <p:tag name="KSO_WM_UNIT_INDEX" val="1_2_1"/>
  <p:tag name="KSO_WM_UNIT_TEXT_FILL_FORE_SCHEMECOLOR_INDEX_BRIGHTNESS" val="0"/>
  <p:tag name="KSO_WM_UNIT_TEXT_FILL_FORE_SCHEMECOLOR_INDEX" val="5"/>
  <p:tag name="KSO_WM_UNIT_TEXT_FILL_TYPE" val="1"/>
  <p:tag name="KSO_WM_UNIT_USESOURCEFORMAT_APPLY" val="1"/>
  <p:tag name="KSO_WM_DIAGRAM_VIRTUALLY_FRAME" val="{&quot;height&quot;:305.30645669291346,&quot;left&quot;:96,&quot;top&quot;:159.38464566929133,&quot;width&quot;:768.075748031496}"/>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98_1*l_h_i*1_4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 name="KSO_WM_DIAGRAM_VIRTUALLY_FRAME" val="{&quot;height&quot;:252.0248031496063,&quot;left&quot;:107.18543307086614,&quot;top&quot;:234.9288976377953,&quot;width&quot;:731.1290551181103}"/>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98_1*l_h_i*1_1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USESOURCEFORMAT_APPLY" val="1"/>
  <p:tag name="KSO_WM_DIAGRAM_VIRTUALLY_FRAME" val="{&quot;height&quot;:252.0248031496063,&quot;left&quot;:107.18543307086614,&quot;top&quot;:234.9288976377953,&quot;width&quot;:731.1290551181103}"/>
</p:tagLst>
</file>

<file path=ppt/tags/tag192.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98_1*l_h_x*1_1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07.18543307086614,&quot;top&quot;:234.9288976377953,&quot;width&quot;:731.1290551181103}"/>
</p:tagLst>
</file>

<file path=ppt/tags/tag193.xml><?xml version="1.0" encoding="utf-8"?>
<p:tagLst xmlns:p="http://schemas.openxmlformats.org/presentationml/2006/main">
  <p:tag name="KSO_WM_UNIT_VALUE" val="90*8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98_1*l_h_x*1_3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07.18543307086614,&quot;top&quot;:234.9288976377953,&quot;width&quot;:731.1290551181103}"/>
</p:tagLst>
</file>

<file path=ppt/tags/tag194.xml><?xml version="1.0" encoding="utf-8"?>
<p:tagLst xmlns:p="http://schemas.openxmlformats.org/presentationml/2006/main">
  <p:tag name="KSO_WM_UNIT_VALUE" val="82*7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98_1*l_h_x*1_2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248031496063,&quot;left&quot;:107.18543307086614,&quot;top&quot;:234.9288976377953,&quot;width&quot;:731.1290551181103}"/>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98_1*l_h_i*1_2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07.18543307086614,&quot;top&quot;:234.9288976377953,&quot;width&quot;:731.1290551181103}"/>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98_1*l_h_i*1_3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07.18543307086614,&quot;top&quot;:234.9288976377953,&quot;width&quot;:731.1290551181103}"/>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8898_1*l_h_i*1_4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07.18543307086614,&quot;top&quot;:234.9288976377953,&quot;width&quot;:731.1290551181103}"/>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98_1*l_h_i*1_1_2"/>
  <p:tag name="KSO_WM_TEMPLATE_CATEGORY" val="diagram"/>
  <p:tag name="KSO_WM_TEMPLATE_INDEX" val="20198898"/>
  <p:tag name="KSO_WM_UNIT_LAYERLEVEL" val="1_1_1"/>
  <p:tag name="KSO_WM_TAG_VERSION" val="1.0"/>
  <p:tag name="KSO_WM_BEAUTIFY_FLAG" val="#wm#"/>
  <p:tag name="KSO_WM_UNIT_USESOURCEFORMAT_APPLY" val="1"/>
  <p:tag name="KSO_WM_DIAGRAM_VIRTUALLY_FRAME" val="{&quot;height&quot;:252.0248031496063,&quot;left&quot;:107.18543307086614,&quot;top&quot;:234.9288976377953,&quot;width&quot;:731.1290551181103}"/>
</p:tagLst>
</file>

<file path=ppt/tags/tag19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1*m_h_f*1_1_1"/>
  <p:tag name="KSO_WM_TEMPLATE_CATEGORY" val="diagram"/>
  <p:tag name="KSO_WM_TEMPLATE_INDEX" val="160433"/>
  <p:tag name="KSO_WM_UNIT_LAYERLEVEL" val="1_1_1"/>
  <p:tag name="KSO_WM_TAG_VERSION" val="1.0"/>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xml><?xml version="1.0" encoding="utf-8"?>
<p:tagLst xmlns:p="http://schemas.openxmlformats.org/presentationml/2006/main">
  <p:tag name="KSO_WM_SLIDE_ID" val="diagram20208621_1"/>
  <p:tag name="KSO_WM_TEMPLATE_SUBCATEGORY" val="21"/>
  <p:tag name="KSO_WM_SLIDE_ITEM_CNT" val="0"/>
  <p:tag name="KSO_WM_SLIDE_INDEX" val="1"/>
  <p:tag name="KSO_WM_TAG_VERSION" val="1.0"/>
  <p:tag name="KSO_WM_BEAUTIFY_FLAG" val="#wm#"/>
  <p:tag name="KSO_WM_TEMPLATE_CATEGORY" val="diagram"/>
  <p:tag name="KSO_WM_TEMPLATE_INDEX" val="20208621"/>
  <p:tag name="KSO_WM_SLIDE_LAYOUT" val="a_d"/>
  <p:tag name="KSO_WM_SLIDE_LAYOUT_CNT" val="1_1"/>
  <p:tag name="KSO_WM_SLIDE_TYPE" val="text"/>
  <p:tag name="KSO_WM_SLIDE_SUBTYPE" val="picTxt"/>
  <p:tag name="KSO_WM_SLIDE_SIZE" val="816*408"/>
  <p:tag name="KSO_WM_SLIDE_POSITION" val="72*60"/>
  <p:tag name="KSO_WM_TEMPLATE_MASTER_TYPE" val="0"/>
  <p:tag name="KSO_WM_TEMPLATE_COLOR_TYPE" val="1"/>
  <p:tag name="KSO_WM_SLIDE_CAN_ADD_NAVIGATION" val="1"/>
  <p:tag name="KSO_WM_SLIDE_BACKGROUND" val="[&quot;general&quot;]"/>
  <p:tag name="KSO_WM_SLIDE_RATIO" val="1.777778"/>
  <p:tag name="KSO_WM_SLIDE_LAYOUT_INFO" val="{&quot;backgroundInfo&quot;:[{&quot;bottom&quot;:0,&quot;bottomAbs&quot;:false,&quot;left&quot;:0,&quot;leftAbs&quot;:false,&quot;right&quot;:0,&quot;rightAbs&quot;:false,&quot;top&quot;:0,&quot;topAbs&quot;:false,&quot;type&quot;:&quot;general&quot;}],&quot;id&quot;:&quot;2021-04-01T15:01:32&quot;,&quot;maxSize&quot;:{&quot;size1&quot;:22.2},&quot;minSize&quot;:{&quot;size1&quot;:20},&quot;normalSize&quot;:{&quot;size1&quot;:20.00018518518518},&quot;subLayout&quot;:[{&quot;id&quot;:&quot;2021-04-01T15:01:32&quot;,&quot;margin&quot;:{&quot;bottom&quot;:0.02600000612437725,&quot;left&quot;:2.5399999618530273,&quot;right&quot;:2.5399999618530273,&quot;top&quot;:1.6929999589920044},&quot;type&quot;:0},{&quot;id&quot;:&quot;2021-04-01T15:01:32&quot;,&quot;margin&quot;:{&quot;bottom&quot;:2.5399999618530273,&quot;left&quot;:3.38700008392334,&quot;right&quot;:3.385999917984009,&quot;top&quot;:1.6929999589920044},&quot;type&quot;:0}],&quot;type&quot;: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support_features&quot;:[&quot;collage&quot;,&quot;carousel&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XID" val="5ef20ba6a491bb0086638aed"/>
  <p:tag name="KSO_WM_CHIP_GROUPID" val="5ef20ba6a491bb0086638aec"/>
  <p:tag name="KSO_WM_SLIDE_BK_DARK_LIGHT" val="2"/>
  <p:tag name="KSO_WM_SLIDE_BACKGROUND_TYPE" val="general"/>
  <p:tag name="KSO_WM_SLIDE_SUPPORT_FEATURE_TYPE" val="3"/>
  <p:tag name="KSO_WM_TEMPLATE_ASSEMBLE_XID" val="60656e7b4054ed1e2fb7f9b3"/>
  <p:tag name="KSO_WM_TEMPLATE_ASSEMBLE_GROUPID" val="60656e7b4054ed1e2fb7f9b3"/>
</p:tagLst>
</file>

<file path=ppt/tags/tag200.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1*m_h_f*1_1_1"/>
  <p:tag name="KSO_WM_TEMPLATE_CATEGORY" val="diagram"/>
  <p:tag name="KSO_WM_TEMPLATE_INDEX" val="160433"/>
  <p:tag name="KSO_WM_UNIT_LAYERLEVEL" val="1_1_1"/>
  <p:tag name="KSO_WM_TAG_VERSION" val="1.0"/>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201.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1*m_h_f*1_1_1"/>
  <p:tag name="KSO_WM_TEMPLATE_CATEGORY" val="diagram"/>
  <p:tag name="KSO_WM_TEMPLATE_INDEX" val="160433"/>
  <p:tag name="KSO_WM_UNIT_LAYERLEVEL" val="1_1_1"/>
  <p:tag name="KSO_WM_TAG_VERSION" val="1.0"/>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UNIT_DIAGRAM_SCHEMECOLOR_ID" val="3"/>
  <p:tag name="KSO_WM_UNIT_USESOURCEFORMAT_APPLY" val="1"/>
  <p:tag name="KSO_WM_DIAGRAM_VIRTUALLY_FRAME" val="{&quot;height&quot;:378.5227559055118,&quot;left&quot;:-5.6,&quot;top&quot;:132.85,&quot;width&quot;:960}"/>
</p:tagLst>
</file>

<file path=ppt/tags/tag202.xml><?xml version="1.0" encoding="utf-8"?>
<p:tagLst xmlns:p="http://schemas.openxmlformats.org/presentationml/2006/main">
  <p:tag name="KSO_WM_TAG_VERSION" val="1.0"/>
  <p:tag name="KSO_WM_BEAUTIFY_FLAG" val="#wm#"/>
  <p:tag name="KSO_WM_UNIT_TYPE" val="i"/>
  <p:tag name="KSO_WM_UNIT_ID" val="diagram160426_3*i*0"/>
  <p:tag name="KSO_WM_TEMPLATE_CATEGORY" val="diagram"/>
  <p:tag name="KSO_WM_TEMPLATE_INDEX" val="160426"/>
  <p:tag name="KSO_WM_UNIT_INDEX" val="0"/>
  <p:tag name="KSO_WM_DIAGRAM_VIRTUALLY_FRAME" val="{&quot;height&quot;:437.6500787401575,&quot;left&quot;:85.67511811023623,&quot;top&quot;:162.82267716535432,&quot;width&quot;:795.7999212598426}"/>
</p:tagLst>
</file>

<file path=ppt/tags/tag203.xml><?xml version="1.0" encoding="utf-8"?>
<p:tagLst xmlns:p="http://schemas.openxmlformats.org/presentationml/2006/main">
  <p:tag name="KSO_WM_TAG_VERSION" val="1.0"/>
  <p:tag name="KSO_WM_TEMPLATE_CATEGORY" val="diagram"/>
  <p:tag name="KSO_WM_TEMPLATE_INDEX" val="160426"/>
  <p:tag name="KSO_WM_UNIT_TYPE" val="m_i"/>
  <p:tag name="KSO_WM_UNIT_INDEX" val="1_1"/>
  <p:tag name="KSO_WM_UNIT_ID" val="258*m_i*1_1"/>
  <p:tag name="KSO_WM_UNIT_CLEAR" val="1"/>
  <p:tag name="KSO_WM_UNIT_LAYERLEVEL" val="1_1"/>
  <p:tag name="KSO_WM_BEAUTIFY_FLAG" val="#wm#"/>
  <p:tag name="KSO_WM_DIAGRAM_GROUP_CODE" val="m1-1"/>
  <p:tag name="KSO_WM_UNIT_LINE_FORE_SCHEMECOLOR_INDEX" val="14"/>
  <p:tag name="KSO_WM_UNIT_LINE_FILL_TYPE" val="2"/>
  <p:tag name="KSO_WM_UNIT_USESOURCEFORMAT_APPLY" val="1"/>
  <p:tag name="KSO_WM_DIAGRAM_VIRTUALLY_FRAME" val="{&quot;height&quot;:437.6500787401575,&quot;left&quot;:85.67511811023623,&quot;top&quot;:162.82267716535432,&quot;width&quot;:795.7999212598426}"/>
</p:tagLst>
</file>

<file path=ppt/tags/tag204.xml><?xml version="1.0" encoding="utf-8"?>
<p:tagLst xmlns:p="http://schemas.openxmlformats.org/presentationml/2006/main">
  <p:tag name="KSO_WM_TAG_VERSION" val="1.0"/>
  <p:tag name="KSO_WM_TEMPLATE_CATEGORY" val="diagram"/>
  <p:tag name="KSO_WM_TEMPLATE_INDEX" val="160426"/>
  <p:tag name="KSO_WM_UNIT_TYPE" val="m_i"/>
  <p:tag name="KSO_WM_UNIT_INDEX" val="1_2"/>
  <p:tag name="KSO_WM_UNIT_ID" val="258*m_i*1_2"/>
  <p:tag name="KSO_WM_UNIT_CLEAR" val="1"/>
  <p:tag name="KSO_WM_UNIT_LAYERLEVEL" val="1_1"/>
  <p:tag name="KSO_WM_BEAUTIFY_FLAG" val="#wm#"/>
  <p:tag name="KSO_WM_DIAGRAM_GROUP_CODE" val="m1-1"/>
  <p:tag name="KSO_WM_UNIT_LINE_FORE_SCHEMECOLOR_INDEX" val="14"/>
  <p:tag name="KSO_WM_UNIT_LINE_FILL_TYPE" val="2"/>
  <p:tag name="KSO_WM_UNIT_USESOURCEFORMAT_APPLY" val="1"/>
  <p:tag name="KSO_WM_DIAGRAM_VIRTUALLY_FRAME" val="{&quot;height&quot;:437.6500787401575,&quot;left&quot;:85.67511811023623,&quot;top&quot;:162.82267716535432,&quot;width&quot;:795.7999212598426}"/>
</p:tagLst>
</file>

<file path=ppt/tags/tag205.xml><?xml version="1.0" encoding="utf-8"?>
<p:tagLst xmlns:p="http://schemas.openxmlformats.org/presentationml/2006/main">
  <p:tag name="KSO_WM_TAG_VERSION" val="1.0"/>
  <p:tag name="KSO_WM_BEAUTIFY_FLAG" val="#wm#"/>
  <p:tag name="KSO_WM_UNIT_TYPE" val="i"/>
  <p:tag name="KSO_WM_UNIT_ID" val="diagram160426_3*i*5"/>
  <p:tag name="KSO_WM_TEMPLATE_CATEGORY" val="diagram"/>
  <p:tag name="KSO_WM_TEMPLATE_INDEX" val="160426"/>
  <p:tag name="KSO_WM_UNIT_INDEX" val="5"/>
  <p:tag name="KSO_WM_DIAGRAM_VIRTUALLY_FRAME" val="{&quot;height&quot;:233.17732283464565,&quot;left&quot;:142.8751181102362,&quot;top&quot;:162.82267716535432,&quot;width&quot;:674.2499212598425}"/>
</p:tagLst>
</file>

<file path=ppt/tags/tag206.xml><?xml version="1.0" encoding="utf-8"?>
<p:tagLst xmlns:p="http://schemas.openxmlformats.org/presentationml/2006/main">
  <p:tag name="KSO_WM_TAG_VERSION" val="1.0"/>
  <p:tag name="KSO_WM_TEMPLATE_CATEGORY" val="diagram"/>
  <p:tag name="KSO_WM_TEMPLATE_INDEX" val="160426"/>
  <p:tag name="KSO_WM_UNIT_TYPE" val="m_h_f"/>
  <p:tag name="KSO_WM_UNIT_INDEX" val="1_1_1"/>
  <p:tag name="KSO_WM_UNIT_ID" val="258*m_h_f*1_1_1"/>
  <p:tag name="KSO_WM_UNIT_CLEAR" val="1"/>
  <p:tag name="KSO_WM_UNIT_LAYERLEVEL" val="1_1_1"/>
  <p:tag name="KSO_WM_UNIT_VALUE" val="39"/>
  <p:tag name="KSO_WM_UNIT_HIGHLIGHT" val="0"/>
  <p:tag name="KSO_WM_UNIT_COMPATIBLE" val="0"/>
  <p:tag name="KSO_WM_UNIT_PRESET_TEXT" val="LOREM IPSUM DOLOR SIT AMET, CONSECTETUR ADIPISICING ELIT"/>
  <p:tag name="KSO_WM_DIAGRAM_GROUP_CODE" val="m1-1"/>
  <p:tag name="KSO_WM_UNIT_TEXT_FILL_FORE_SCHEMECOLOR_INDEX" val="13"/>
  <p:tag name="KSO_WM_UNIT_TEXT_FILL_TYPE" val="1"/>
  <p:tag name="KSO_WM_UNIT_USESOURCEFORMAT_APPLY" val="1"/>
  <p:tag name="KSO_WM_DIAGRAM_VIRTUALLY_FRAME" val="{&quot;height&quot;:268.9,&quot;left&quot;:142.8751181102362,&quot;top&quot;:162.82267716535432,&quot;width&quot;:674.2499212598425}"/>
</p:tagLst>
</file>

<file path=ppt/tags/tag207.xml><?xml version="1.0" encoding="utf-8"?>
<p:tagLst xmlns:p="http://schemas.openxmlformats.org/presentationml/2006/main">
  <p:tag name="KSO_WM_TAG_VERSION" val="1.0"/>
  <p:tag name="KSO_WM_TEMPLATE_CATEGORY" val="diagram"/>
  <p:tag name="KSO_WM_TEMPLATE_INDEX" val="160426"/>
  <p:tag name="KSO_WM_UNIT_TYPE" val="m_i"/>
  <p:tag name="KSO_WM_UNIT_INDEX" val="1_3"/>
  <p:tag name="KSO_WM_UNIT_ID" val="258*m_i*1_3"/>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DIAGRAM_VIRTUALLY_FRAME" val="{&quot;height&quot;:268.9,&quot;left&quot;:142.8751181102362,&quot;top&quot;:162.82267716535432,&quot;width&quot;:674.2499212598425}"/>
</p:tagLst>
</file>

<file path=ppt/tags/tag208.xml><?xml version="1.0" encoding="utf-8"?>
<p:tagLst xmlns:p="http://schemas.openxmlformats.org/presentationml/2006/main">
  <p:tag name="KSO_WM_TAG_VERSION" val="1.0"/>
  <p:tag name="KSO_WM_BEAUTIFY_FLAG" val="#wm#"/>
  <p:tag name="KSO_WM_UNIT_TYPE" val="i"/>
  <p:tag name="KSO_WM_UNIT_ID" val="diagram160426_3*i*10"/>
  <p:tag name="KSO_WM_TEMPLATE_CATEGORY" val="diagram"/>
  <p:tag name="KSO_WM_TEMPLATE_INDEX" val="160426"/>
  <p:tag name="KSO_WM_UNIT_INDEX" val="10"/>
  <p:tag name="KSO_WM_DIAGRAM_VIRTUALLY_FRAME" val="{&quot;height&quot;:233.17732283464565,&quot;left&quot;:85.67511811023623,&quot;top&quot;:162.82267716535432,&quot;width&quot;:795.7999212598426}"/>
</p:tagLst>
</file>

<file path=ppt/tags/tag209.xml><?xml version="1.0" encoding="utf-8"?>
<p:tagLst xmlns:p="http://schemas.openxmlformats.org/presentationml/2006/main">
  <p:tag name="KSO_WM_TAG_VERSION" val="1.0"/>
  <p:tag name="KSO_WM_TEMPLATE_CATEGORY" val="diagram"/>
  <p:tag name="KSO_WM_TEMPLATE_INDEX" val="160426"/>
  <p:tag name="KSO_WM_UNIT_TYPE" val="m_i"/>
  <p:tag name="KSO_WM_UNIT_INDEX" val="1_4"/>
  <p:tag name="KSO_WM_UNIT_ID" val="258*m_i*1_4"/>
  <p:tag name="KSO_WM_UNIT_CLEAR" val="1"/>
  <p:tag name="KSO_WM_UNIT_LAYERLEVEL" val="1_1"/>
  <p:tag name="KSO_WM_DIAGRAM_GROUP_CODE" val="m1-1"/>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DIAGRAM_VIRTUALLY_FRAME" val="{&quot;height&quot;:437.6500787401575,&quot;left&quot;:85.67511811023623,&quot;top&quot;:162.82267716535432,&quot;width&quot;:795.7999212598426}"/>
</p:tagLst>
</file>

<file path=ppt/tags/tag21.xml><?xml version="1.0" encoding="utf-8"?>
<p:tagLst xmlns:p="http://schemas.openxmlformats.org/presentationml/2006/main">
  <p:tag name="KSO_WM_UNIT_PLACING_PICTURE_USER_VIEWPORT" val="{&quot;height&quot;:5400,&quot;width&quot;:7560}"/>
</p:tagLst>
</file>

<file path=ppt/tags/tag210.xml><?xml version="1.0" encoding="utf-8"?>
<p:tagLst xmlns:p="http://schemas.openxmlformats.org/presentationml/2006/main">
  <p:tag name="KSO_WM_TAG_VERSION" val="1.0"/>
  <p:tag name="KSO_WM_TEMPLATE_CATEGORY" val="diagram"/>
  <p:tag name="KSO_WM_TEMPLATE_INDEX" val="160426"/>
  <p:tag name="KSO_WM_UNIT_TYPE" val="m_h_f"/>
  <p:tag name="KSO_WM_UNIT_INDEX" val="1_3_1"/>
  <p:tag name="KSO_WM_UNIT_ID" val="258*m_h_f*1_3_1"/>
  <p:tag name="KSO_WM_UNIT_CLEAR" val="1"/>
  <p:tag name="KSO_WM_UNIT_LAYERLEVEL" val="1_1_1"/>
  <p:tag name="KSO_WM_UNIT_VALUE" val="39"/>
  <p:tag name="KSO_WM_UNIT_HIGHLIGHT" val="0"/>
  <p:tag name="KSO_WM_UNIT_COMPATIBLE" val="0"/>
  <p:tag name="KSO_WM_UNIT_PRESET_TEXT" val="LOREM IPSUM DOLOR SIT AMET, CONSECTETUR ADIPISICING ELIT"/>
  <p:tag name="KSO_WM_DIAGRAM_GROUP_CODE" val="m1-1"/>
  <p:tag name="KSO_WM_UNIT_TEXT_FILL_FORE_SCHEMECOLOR_INDEX" val="13"/>
  <p:tag name="KSO_WM_UNIT_TEXT_FILL_TYPE" val="1"/>
  <p:tag name="KSO_WM_UNIT_USESOURCEFORMAT_APPLY" val="1"/>
  <p:tag name="KSO_WM_DIAGRAM_VIRTUALLY_FRAME" val="{&quot;height&quot;:437.6500787401575,&quot;left&quot;:85.67511811023623,&quot;top&quot;:162.82267716535432,&quot;width&quot;:795.7999212598426}"/>
</p:tagLst>
</file>

<file path=ppt/tags/tag211.xml><?xml version="1.0" encoding="utf-8"?>
<p:tagLst xmlns:p="http://schemas.openxmlformats.org/presentationml/2006/main">
  <p:tag name="KSO_WM_TAG_VERSION" val="1.0"/>
  <p:tag name="KSO_WM_BEAUTIFY_FLAG" val="#wm#"/>
  <p:tag name="KSO_WM_UNIT_TYPE" val="i"/>
  <p:tag name="KSO_WM_UNIT_ID" val="diagram160426_3*i*15"/>
  <p:tag name="KSO_WM_TEMPLATE_CATEGORY" val="diagram"/>
  <p:tag name="KSO_WM_TEMPLATE_INDEX" val="160426"/>
  <p:tag name="KSO_WM_UNIT_INDEX" val="15"/>
  <p:tag name="KSO_WM_DIAGRAM_VIRTUALLY_FRAME" val="{&quot;height&quot;:233.17732283464565,&quot;left&quot;:85.67511811023623,&quot;top&quot;:162.82267716535432,&quot;width&quot;:731.4499212598425}"/>
</p:tagLst>
</file>

<file path=ppt/tags/tag212.xml><?xml version="1.0" encoding="utf-8"?>
<p:tagLst xmlns:p="http://schemas.openxmlformats.org/presentationml/2006/main">
  <p:tag name="KSO_WM_TAG_VERSION" val="1.0"/>
  <p:tag name="KSO_WM_TEMPLATE_CATEGORY" val="diagram"/>
  <p:tag name="KSO_WM_TEMPLATE_INDEX" val="160426"/>
  <p:tag name="KSO_WM_UNIT_TYPE" val="m_i"/>
  <p:tag name="KSO_WM_UNIT_INDEX" val="1_5"/>
  <p:tag name="KSO_WM_UNIT_ID" val="258*m_i*1_5"/>
  <p:tag name="KSO_WM_UNIT_CLEAR" val="1"/>
  <p:tag name="KSO_WM_UNIT_LAYERLEVEL" val="1_1"/>
  <p:tag name="KSO_WM_DIAGRAM_GROUP_CODE" val="m1-1"/>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DIAGRAM_VIRTUALLY_FRAME" val="{&quot;height&quot;:233.17732283464565,&quot;left&quot;:85.67511811023623,&quot;top&quot;:162.82267716535432,&quot;width&quot;:731.4499212598425}"/>
</p:tagLst>
</file>

<file path=ppt/tags/tag213.xml><?xml version="1.0" encoding="utf-8"?>
<p:tagLst xmlns:p="http://schemas.openxmlformats.org/presentationml/2006/main">
  <p:tag name="KSO_WM_TAG_VERSION" val="1.0"/>
  <p:tag name="KSO_WM_TEMPLATE_CATEGORY" val="diagram"/>
  <p:tag name="KSO_WM_TEMPLATE_INDEX" val="160426"/>
  <p:tag name="KSO_WM_UNIT_TYPE" val="m_h_f"/>
  <p:tag name="KSO_WM_UNIT_INDEX" val="1_2_1"/>
  <p:tag name="KSO_WM_UNIT_ID" val="258*m_h_f*1_2_1"/>
  <p:tag name="KSO_WM_UNIT_CLEAR" val="1"/>
  <p:tag name="KSO_WM_UNIT_LAYERLEVEL" val="1_1_1"/>
  <p:tag name="KSO_WM_UNIT_VALUE" val="39"/>
  <p:tag name="KSO_WM_UNIT_HIGHLIGHT" val="0"/>
  <p:tag name="KSO_WM_UNIT_COMPATIBLE" val="0"/>
  <p:tag name="KSO_WM_UNIT_PRESET_TEXT" val="LOREM IPSUM DOLOR SIT AMET, CONSECTETUR ADIPISICING ELIT"/>
  <p:tag name="KSO_WM_DIAGRAM_GROUP_CODE" val="m1-1"/>
  <p:tag name="KSO_WM_UNIT_TEXT_FILL_FORE_SCHEMECOLOR_INDEX" val="13"/>
  <p:tag name="KSO_WM_UNIT_TEXT_FILL_TYPE" val="1"/>
  <p:tag name="KSO_WM_UNIT_USESOURCEFORMAT_APPLY" val="1"/>
  <p:tag name="KSO_WM_DIAGRAM_VIRTUALLY_FRAME" val="{&quot;height&quot;:233.17732283464565,&quot;left&quot;:85.67511811023623,&quot;top&quot;:162.82267716535432,&quot;width&quot;:731.4499212598425}"/>
</p:tagLst>
</file>

<file path=ppt/tags/tag214.xml><?xml version="1.0" encoding="utf-8"?>
<p:tagLst xmlns:p="http://schemas.openxmlformats.org/presentationml/2006/main">
  <p:tag name="KSO_WM_TAG_VERSION" val="1.0"/>
  <p:tag name="KSO_WM_BEAUTIFY_FLAG" val="#wm#"/>
  <p:tag name="KSO_WM_UNIT_TYPE" val="i"/>
  <p:tag name="KSO_WM_UNIT_ID" val="diagram160426_3*i*20"/>
  <p:tag name="KSO_WM_TEMPLATE_CATEGORY" val="diagram"/>
  <p:tag name="KSO_WM_TEMPLATE_INDEX" val="160426"/>
  <p:tag name="KSO_WM_UNIT_INDEX" val="20"/>
  <p:tag name="KSO_WM_DIAGRAM_VIRTUALLY_FRAME" val="{&quot;height&quot;:437.6500787401575,&quot;left&quot;:85.67511811023623,&quot;top&quot;:162.82267716535432,&quot;width&quot;:795.7999212598426}"/>
</p:tagLst>
</file>

<file path=ppt/tags/tag215.xml><?xml version="1.0" encoding="utf-8"?>
<p:tagLst xmlns:p="http://schemas.openxmlformats.org/presentationml/2006/main">
  <p:tag name="KSO_WM_TAG_VERSION" val="1.0"/>
  <p:tag name="KSO_WM_TEMPLATE_CATEGORY" val="diagram"/>
  <p:tag name="KSO_WM_TEMPLATE_INDEX" val="160426"/>
  <p:tag name="KSO_WM_UNIT_TYPE" val="m_i"/>
  <p:tag name="KSO_WM_UNIT_INDEX" val="1_6"/>
  <p:tag name="KSO_WM_UNIT_ID" val="258*m_i*1_6"/>
  <p:tag name="KSO_WM_UNIT_CLEAR" val="1"/>
  <p:tag name="KSO_WM_UNIT_LAYERLEVEL" val="1_1"/>
  <p:tag name="KSO_WM_DIAGRAM_GROUP_CODE" val="m1-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 name="KSO_WM_DIAGRAM_VIRTUALLY_FRAME" val="{&quot;height&quot;:437.6500787401575,&quot;left&quot;:85.67511811023623,&quot;top&quot;:162.82267716535432,&quot;width&quot;:795.7999212598426}"/>
</p:tagLst>
</file>

<file path=ppt/tags/tag216.xml><?xml version="1.0" encoding="utf-8"?>
<p:tagLst xmlns:p="http://schemas.openxmlformats.org/presentationml/2006/main">
  <p:tag name="KSO_WM_TAG_VERSION" val="1.0"/>
  <p:tag name="KSO_WM_TEMPLATE_CATEGORY" val="diagram"/>
  <p:tag name="KSO_WM_TEMPLATE_INDEX" val="160426"/>
  <p:tag name="KSO_WM_UNIT_TYPE" val="m_h_f"/>
  <p:tag name="KSO_WM_UNIT_INDEX" val="1_4_1"/>
  <p:tag name="KSO_WM_UNIT_ID" val="258*m_h_f*1_4_1"/>
  <p:tag name="KSO_WM_UNIT_CLEAR" val="1"/>
  <p:tag name="KSO_WM_UNIT_LAYERLEVEL" val="1_1_1"/>
  <p:tag name="KSO_WM_UNIT_VALUE" val="39"/>
  <p:tag name="KSO_WM_UNIT_HIGHLIGHT" val="0"/>
  <p:tag name="KSO_WM_UNIT_COMPATIBLE" val="0"/>
  <p:tag name="KSO_WM_UNIT_PRESET_TEXT" val="LOREM IPSUM DOLOR SIT AMET, CONSECTETUR ADIPISICING ELIT"/>
  <p:tag name="KSO_WM_DIAGRAM_GROUP_CODE" val="m1-1"/>
  <p:tag name="KSO_WM_UNIT_TEXT_FILL_FORE_SCHEMECOLOR_INDEX" val="13"/>
  <p:tag name="KSO_WM_UNIT_TEXT_FILL_TYPE" val="1"/>
  <p:tag name="KSO_WM_UNIT_USESOURCEFORMAT_APPLY" val="1"/>
  <p:tag name="KSO_WM_DIAGRAM_VIRTUALLY_FRAME" val="{&quot;height&quot;:437.6500787401575,&quot;left&quot;:85.67511811023623,&quot;top&quot;:162.82267716535432,&quot;width&quot;:795.7999212598426}"/>
</p:tagLst>
</file>

<file path=ppt/tags/tag217.xml><?xml version="1.0" encoding="utf-8"?>
<p:tagLst xmlns:p="http://schemas.openxmlformats.org/presentationml/2006/main">
  <p:tag name="KSO_WM_SLIDE_ID" val="diagram160426_3"/>
  <p:tag name="KSO_WM_SLIDE_INDEX" val="3"/>
  <p:tag name="KSO_WM_SLIDE_ITEM_CNT" val="4"/>
  <p:tag name="KSO_WM_SLIDE_LAYOUT" val="m_a"/>
  <p:tag name="KSO_WM_SLIDE_LAYOUT_CNT" val="1_1"/>
  <p:tag name="KSO_WM_SLIDE_TYPE" val="contents"/>
  <p:tag name="KSO_WM_BEAUTIFY_FLAG" val="#wm#"/>
  <p:tag name="KSO_WM_TEMPLATE_CATEGORY" val="diagram"/>
  <p:tag name="KSO_WM_TEMPLATE_INDEX" val="160426"/>
  <p:tag name="KSO_WM_DIAGRAM_GROUP_CODE" val="m1-1"/>
  <p:tag name="KSO_WM_TAG_VERSION" val="1.0"/>
</p:tagLst>
</file>

<file path=ppt/tags/tag218.xml><?xml version="1.0" encoding="utf-8"?>
<p:tagLst xmlns:p="http://schemas.openxmlformats.org/presentationml/2006/main">
  <p:tag name="KSO_WM_TEMPLATE_CATEGORY" val="diagram"/>
  <p:tag name="KSO_WM_TEMPLATE_INDEX" val="20187697"/>
  <p:tag name="KSO_WM_UNIT_TYPE" val="q_h_i"/>
  <p:tag name="KSO_WM_UNIT_INDEX" val="1_1_4"/>
  <p:tag name="KSO_WM_UNIT_ID" val="diagram20187697_1*q_h_i*1_1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19.xml><?xml version="1.0" encoding="utf-8"?>
<p:tagLst xmlns:p="http://schemas.openxmlformats.org/presentationml/2006/main">
  <p:tag name="KSO_WM_TEMPLATE_CATEGORY" val="diagram"/>
  <p:tag name="KSO_WM_TEMPLATE_INDEX" val="20187697"/>
  <p:tag name="KSO_WM_UNIT_TYPE" val="q_h_i"/>
  <p:tag name="KSO_WM_UNIT_INDEX" val="1_2_4"/>
  <p:tag name="KSO_WM_UNIT_ID" val="diagram20187697_1*q_h_i*1_2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220.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21.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22.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223.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24.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225.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226.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27.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28.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229.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1*m_h_f*1_1_1"/>
  <p:tag name="KSO_WM_TEMPLATE_CATEGORY" val="diagram"/>
  <p:tag name="KSO_WM_TEMPLATE_INDEX" val="20190039"/>
  <p:tag name="KSO_WM_UNIT_LAYERLEVEL" val="1_1_1"/>
  <p:tag name="KSO_WM_TAG_VERSION" val="1.0"/>
  <p:tag name="KSO_WM_UNIT_PRESET_TEXT" val="单击此处添加文本具体内容"/>
  <p:tag name="KSO_WM_UNIT_TEXT_FILL_FORE_SCHEMECOLOR_INDEX" val="13"/>
  <p:tag name="KSO_WM_UNIT_TEXT_FILL_TYPE" val="1"/>
  <p:tag name="KSO_WM_DIAGRAM_VIRTUALLY_FRAME" val="{&quot;height&quot;:433.77771653543306,&quot;left&quot;:80.8,&quot;top&quot;:76.37228346456693,&quot;width&quot;:810.65}"/>
</p:tagLst>
</file>

<file path=ppt/tags/tag230.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231.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232.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233.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234.xml><?xml version="1.0" encoding="utf-8"?>
<p:tagLst xmlns:p="http://schemas.openxmlformats.org/presentationml/2006/main">
  <p:tag name="commondata" val="eyJjb3VudCI6NzAsImhkaWQiOiJlZDVjNGNhOWYzYTk3Y2I4N2U5YTE3MjhkMjhiZTRiMiIsInVzZXJDb3VudCI6NzB9"/>
</p:tagLst>
</file>

<file path=ppt/tags/tag24.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1*m_h_f*1_1_1"/>
  <p:tag name="KSO_WM_TEMPLATE_CATEGORY" val="diagram"/>
  <p:tag name="KSO_WM_TEMPLATE_INDEX" val="20190039"/>
  <p:tag name="KSO_WM_UNIT_LAYERLEVEL" val="1_1_1"/>
  <p:tag name="KSO_WM_TAG_VERSION" val="1.0"/>
  <p:tag name="KSO_WM_UNIT_PRESET_TEXT" val="单击此处添加文本具体内容"/>
  <p:tag name="KSO_WM_UNIT_TEXT_FILL_FORE_SCHEMECOLOR_INDEX" val="13"/>
  <p:tag name="KSO_WM_UNIT_TEXT_FILL_TYPE" val="1"/>
  <p:tag name="KSO_WM_DIAGRAM_VIRTUALLY_FRAME" val="{&quot;height&quot;:433.77771653543306,&quot;left&quot;:80.8,&quot;top&quot;:76.37228346456693,&quot;width&quot;:810.6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26.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1*m_h_f*1_1_1"/>
  <p:tag name="KSO_WM_TEMPLATE_CATEGORY" val="diagram"/>
  <p:tag name="KSO_WM_TEMPLATE_INDEX" val="20190039"/>
  <p:tag name="KSO_WM_UNIT_LAYERLEVEL" val="1_1_1"/>
  <p:tag name="KSO_WM_TAG_VERSION" val="1.0"/>
  <p:tag name="KSO_WM_UNIT_PRESET_TEXT" val="单击此处添加文本具体内容"/>
  <p:tag name="KSO_WM_UNIT_TEXT_FILL_FORE_SCHEMECOLOR_INDEX" val="13"/>
  <p:tag name="KSO_WM_UNIT_TEXT_FILL_TYPE" val="1"/>
  <p:tag name="KSO_WM_DIAGRAM_VIRTUALLY_FRAME" val="{&quot;height&quot;:433.77771653543306,&quot;left&quot;:80.8,&quot;top&quot;:76.37228346456693,&quot;width&quot;:810.6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28.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1*m_h_f*1_1_1"/>
  <p:tag name="KSO_WM_TEMPLATE_CATEGORY" val="diagram"/>
  <p:tag name="KSO_WM_TEMPLATE_INDEX" val="20190039"/>
  <p:tag name="KSO_WM_UNIT_LAYERLEVEL" val="1_1_1"/>
  <p:tag name="KSO_WM_TAG_VERSION" val="1.0"/>
  <p:tag name="KSO_WM_UNIT_PRESET_TEXT" val="单击此处添加文本具体内容"/>
  <p:tag name="KSO_WM_UNIT_TEXT_FILL_FORE_SCHEMECOLOR_INDEX" val="13"/>
  <p:tag name="KSO_WM_UNIT_TEXT_FILL_TYPE" val="1"/>
  <p:tag name="KSO_WM_DIAGRAM_VIRTUALLY_FRAME" val="{&quot;height&quot;:433.77771653543306,&quot;left&quot;:80.8,&quot;top&quot;:76.37228346456693,&quot;width&quot;:810.6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31.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1*m_h_f*1_1_1"/>
  <p:tag name="KSO_WM_TEMPLATE_CATEGORY" val="diagram"/>
  <p:tag name="KSO_WM_TEMPLATE_INDEX" val="20190039"/>
  <p:tag name="KSO_WM_UNIT_LAYERLEVEL" val="1_1_1"/>
  <p:tag name="KSO_WM_TAG_VERSION" val="1.0"/>
  <p:tag name="KSO_WM_UNIT_PRESET_TEXT" val="单击此处添加文本具体内容"/>
  <p:tag name="KSO_WM_UNIT_TEXT_FILL_FORE_SCHEMECOLOR_INDEX" val="13"/>
  <p:tag name="KSO_WM_UNIT_TEXT_FILL_TYPE" val="1"/>
  <p:tag name="KSO_WM_DIAGRAM_VIRTUALLY_FRAME" val="{&quot;height&quot;:433.77771653543306,&quot;left&quot;:80.8,&quot;top&quot;:76.37228346456693,&quot;width&quot;:810.6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33.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1*m_h_f*1_1_1"/>
  <p:tag name="KSO_WM_TEMPLATE_CATEGORY" val="diagram"/>
  <p:tag name="KSO_WM_TEMPLATE_INDEX" val="20190039"/>
  <p:tag name="KSO_WM_UNIT_LAYERLEVEL" val="1_1_1"/>
  <p:tag name="KSO_WM_TAG_VERSION" val="1.0"/>
  <p:tag name="KSO_WM_UNIT_PRESET_TEXT" val="单击此处添加文本具体内容"/>
  <p:tag name="KSO_WM_UNIT_TEXT_FILL_FORE_SCHEMECOLOR_INDEX" val="13"/>
  <p:tag name="KSO_WM_UNIT_TEXT_FILL_TYPE" val="1"/>
  <p:tag name="KSO_WM_DIAGRAM_VIRTUALLY_FRAME" val="{&quot;height&quot;:433.77771653543306,&quot;left&quot;:80.8,&quot;top&quot;:76.37228346456693,&quot;width&quot;:810.6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 name="KSO_WM_DIAGRAM_VIRTUALLY_FRAME" val="{&quot;height&quot;:469.42771653543304,&quot;left&quot;:51.85,&quot;top&quot;:46.67228346456693,&quot;width&quot;:872.85}"/>
</p:tagLst>
</file>

<file path=ppt/tags/tag36.xml><?xml version="1.0" encoding="utf-8"?>
<p:tagLst xmlns:p="http://schemas.openxmlformats.org/presentationml/2006/main">
  <p:tag name="KSO_WM_MEDIACOVER_FLAG" val="1"/>
  <p:tag name="KSO_WM_UNIT_MEDIACOVER_BTN_STATE" val="1"/>
  <p:tag name="KSO_WM_UNIT_MEDIACOVER_BTNRECT" val="0*0*0*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8142_3*m_h_i*1_1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04.25,&quot;left&quot;:85.45,&quot;top&quot;:144.85,&quot;width&quot;:796.7}"/>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8142_3*m_h_i*1_2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04.25,&quot;left&quot;:85.45,&quot;top&quot;:144.85,&quot;width&quot;:796.7}"/>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8142_3*m_h_i*1_3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04.25,&quot;left&quot;:85.45,&quot;top&quot;:144.85,&quot;width&quot;:796.7}"/>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42_3*m_h_i*1_1_1"/>
  <p:tag name="KSO_WM_TEMPLATE_CATEGORY" val="diagram"/>
  <p:tag name="KSO_WM_TEMPLATE_INDEX" val="2018814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304.25,&quot;left&quot;:85.45,&quot;top&quot;:144.85,&quot;width&quot;:796.7}"/>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8142_3*m_h_i*1_2_2"/>
  <p:tag name="KSO_WM_TEMPLATE_CATEGORY" val="diagram"/>
  <p:tag name="KSO_WM_TEMPLATE_INDEX" val="2018814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304.25,&quot;left&quot;:85.45,&quot;top&quot;:144.85,&quot;width&quot;:796.7}"/>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8142_3*m_h_i*1_3_3"/>
  <p:tag name="KSO_WM_TEMPLATE_CATEGORY" val="diagram"/>
  <p:tag name="KSO_WM_TEMPLATE_INDEX" val="2018814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304.25,&quot;left&quot;:85.45,&quot;top&quot;:144.85,&quot;width&quot;:796.7}"/>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42_3*m_h_i*1_2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4.25,&quot;left&quot;:85.45,&quot;top&quot;:144.85,&quot;width&quot;:796.7}"/>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8142_3*m_h_i*1_3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4.25,&quot;left&quot;:85.45,&quot;top&quot;:144.85,&quot;width&quot;:796.7}"/>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8142_3*m_h_i*1_1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DIAGRAM_VIRTUALLY_FRAME" val="{&quot;height&quot;:304.25,&quot;left&quot;:85.45,&quot;top&quot;:144.85,&quot;width&quot;:796.7}"/>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8142_3*m_h_i*1_2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04.25,&quot;left&quot;:85.45,&quot;top&quot;:144.85,&quot;width&quot;:796.7}"/>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8142_3*m_h_i*1_1_3"/>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04.25,&quot;left&quot;:85.45,&quot;top&quot;:144.85,&quot;width&quot;:796.7}"/>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42_3*m_h_i*1_3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 name="KSO_WM_DIAGRAM_VIRTUALLY_FRAME" val="{&quot;height&quot;:304.25,&quot;left&quot;:85.45,&quot;top&quot;:144.85,&quot;width&quot;:796.7}"/>
</p:tagLst>
</file>

<file path=ppt/tags/tag4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42_3*m_h_a*1_1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5"/>
  <p:tag name="KSO_WM_UNIT_TEXT_FILL_TYPE" val="1"/>
  <p:tag name="KSO_WM_DIAGRAM_VIRTUALLY_FRAME" val="{&quot;height&quot;:304.25,&quot;left&quot;:85.45,&quot;top&quot;:144.85,&quot;width&quot;:796.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42_3*m_h_a*1_2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6"/>
  <p:tag name="KSO_WM_UNIT_TEXT_FILL_TYPE" val="1"/>
  <p:tag name="KSO_WM_DIAGRAM_VIRTUALLY_FRAME" val="{&quot;height&quot;:304.25,&quot;left&quot;:85.45,&quot;top&quot;:144.85,&quot;width&quot;:796.7}"/>
</p:tagLst>
</file>

<file path=ppt/tags/tag5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3*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 name="KSO_WM_DIAGRAM_VIRTUALLY_FRAME" val="{&quot;height&quot;:304.25,&quot;left&quot;:85.45,&quot;top&quot;:144.85,&quot;width&quot;:796.7}"/>
</p:tagLst>
</file>

<file path=ppt/tags/tag52.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8621_1*a*1"/>
  <p:tag name="KSO_WM_TEMPLATE_CATEGORY" val="diagram"/>
  <p:tag name="KSO_WM_TEMPLATE_INDEX" val="2020862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b3936cfdd684812816a90192146dfe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be224ec78524ec6aa6c442169d1d142"/>
  <p:tag name="KSO_WM_UNIT_TEXT_FILL_FORE_SCHEMECOLOR_INDEX_BRIGHTNESS" val="0"/>
  <p:tag name="KSO_WM_UNIT_TEXT_FILL_FORE_SCHEMECOLOR_INDEX" val="13"/>
  <p:tag name="KSO_WM_UNIT_TEXT_FILL_TYPE" val="1"/>
  <p:tag name="KSO_WM_TEMPLATE_ASSEMBLE_XID" val="60656e7b4054ed1e2fb7f9b3"/>
  <p:tag name="KSO_WM_TEMPLATE_ASSEMBLE_GROUPID" val="60656e7b4054ed1e2fb7f9b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21_1*i*1"/>
  <p:tag name="KSO_WM_TEMPLATE_CATEGORY" val="diagram"/>
  <p:tag name="KSO_WM_TEMPLATE_INDEX" val="20208621"/>
  <p:tag name="KSO_WM_UNIT_LAYERLEVEL" val="1"/>
  <p:tag name="KSO_WM_TAG_VERSION" val="1.0"/>
  <p:tag name="KSO_WM_BEAUTIFY_FLAG" val="#wm#"/>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39982bc560c14d6093288c68d3375cc3&quot;,&quot;X&quot;:{&quot;Pos&quot;:1},&quot;Y&quot;:{&quot;Pos&quot;:1}},&quot;whChangeMode&quot;:0}"/>
  <p:tag name="KSO_WM_UNIT_PLACING_PICTURE_MD4" val="0"/>
  <p:tag name="KSO_WM_UNIT_DEC_AREA_ID" val="4d7223d3d2d6446ca50273c0eadf8cf9"/>
  <p:tag name="KSO_WM_CHIP_GROUPID" val="5ef20ba6a491bb0086638aec"/>
  <p:tag name="KSO_WM_CHIP_XID" val="5ef20ba6a491bb0086638aed"/>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67"/>
  <p:tag name="KSO_WM_TEMPLATE_ASSEMBLE_XID" val="60656e7b4054ed1e2fb7f9b3"/>
  <p:tag name="KSO_WM_TEMPLATE_ASSEMBLE_GROUPID" val="60656e7b4054ed1e2fb7f9b3"/>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3_1"/>
  <p:tag name="KSO_WM_TEMPLATE_CATEGORY" val="diagram"/>
  <p:tag name="KSO_WM_TEMPLATE_INDEX" val="20228783"/>
  <p:tag name="KSO_WM_UNIT_LAYERLEVEL" val="1_1_1"/>
  <p:tag name="KSO_WM_TAG_VERSION" val="1.0"/>
  <p:tag name="KSO_WM_UNIT_SUBTYPE" val="a"/>
  <p:tag name="KSO_WM_UNIT_PRESET_TEXT" val="点击此处添加正文"/>
  <p:tag name="KSO_WM_UNIT_NOCLEAR" val="0"/>
  <p:tag name="KSO_WM_DIAGRAM_GROUP_CODE" val="l1-1"/>
  <p:tag name="KSO_WM_UNIT_TYPE" val="l_h_f"/>
  <p:tag name="KSO_WM_UNIT_INDEX" val="1_3_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6.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8621_1*a*1"/>
  <p:tag name="KSO_WM_TEMPLATE_CATEGORY" val="diagram"/>
  <p:tag name="KSO_WM_TEMPLATE_INDEX" val="2020862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ab3936cfdd684812816a90192146dfe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be224ec78524ec6aa6c442169d1d142"/>
  <p:tag name="KSO_WM_UNIT_TEXT_FILL_FORE_SCHEMECOLOR_INDEX_BRIGHTNESS" val="0"/>
  <p:tag name="KSO_WM_UNIT_TEXT_FILL_FORE_SCHEMECOLOR_INDEX" val="13"/>
  <p:tag name="KSO_WM_UNIT_TEXT_FILL_TYPE" val="1"/>
  <p:tag name="KSO_WM_TEMPLATE_ASSEMBLE_XID" val="60656e7b4054ed1e2fb7f9b3"/>
  <p:tag name="KSO_WM_TEMPLATE_ASSEMBLE_GROUPID" val="60656e7b4054ed1e2fb7f9b3"/>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2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1_2"/>
  <p:tag name="KSO_WM_TEMPLATE_CATEGORY" val="diagram"/>
  <p:tag name="KSO_WM_TEMPLATE_INDEX" val="20228783"/>
  <p:tag name="KSO_WM_UNIT_LAYERLEVEL" val="1_1_1"/>
  <p:tag name="KSO_WM_TAG_VERSION" val="1.0"/>
  <p:tag name="KSO_WM_BEAUTIFY_FLAG" val="#wm#"/>
  <p:tag name="KSO_WM_DIAGRAM_GROUP_CODE" val="l1-1"/>
  <p:tag name="KSO_WM_UNIT_SUBTYPE" val="d"/>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1_1"/>
  <p:tag name="KSO_WM_TEMPLATE_CATEGORY" val="diagram"/>
  <p:tag name="KSO_WM_TEMPLATE_INDEX" val="20228783"/>
  <p:tag name="KSO_WM_UNIT_LAYERLEVEL" val="1_1_1"/>
  <p:tag name="KSO_WM_TAG_VERSION" val="1.0"/>
  <p:tag name="KSO_WM_UNIT_SUBTYPE" val="a"/>
  <p:tag name="KSO_WM_UNIT_PRESET_TEXT" val="点击此处添加正文"/>
  <p:tag name="KSO_WM_UNIT_NOCLEAR" val="0"/>
  <p:tag name="KSO_WM_DIAGRAM_GROUP_CODE" val="l1-1"/>
  <p:tag name="KSO_WM_UNIT_TYPE" val="l_h_f"/>
  <p:tag name="KSO_WM_UNIT_INDEX" val="1_1_1"/>
  <p:tag name="KSO_WM_UNIT_TEXT_FILL_FORE_SCHEMECOLOR_INDEX_BRIGHTNESS" val="0"/>
  <p:tag name="KSO_WM_UNIT_TEXT_FILL_FORE_SCHEMECOLOR_INDEX" val="14"/>
  <p:tag name="KSO_WM_UNIT_TEXT_FILL_TYPE" val="1"/>
  <p:tag name="KSO_WM_UNIT_USESOURCEFORMAT_APPLY" val="1"/>
  <p:tag name="KSO_WM_DIAGRAM_VIRTUALLY_FRAME" val="{&quot;height&quot;:305.30645669291346,&quot;left&quot;:96,&quot;top&quot;:159.38464566929133,&quot;width&quot;:768.07574803149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f*1_2_1"/>
  <p:tag name="KSO_WM_TEMPLATE_CATEGORY" val="diagram"/>
  <p:tag name="KSO_WM_TEMPLATE_INDEX" val="20228783"/>
  <p:tag name="KSO_WM_UNIT_LAYERLEVEL" val="1_1_1"/>
  <p:tag name="KSO_WM_TAG_VERSION" val="1.0"/>
  <p:tag name="KSO_WM_UNIT_SUBTYPE" val="a"/>
  <p:tag name="KSO_WM_UNIT_PRESET_TEXT" val="点击此处添加正文"/>
  <p:tag name="KSO_WM_UNIT_NOCLEAR" val="0"/>
  <p:tag name="KSO_WM_DIAGRAM_GROUP_CODE" val="l1-1"/>
  <p:tag name="KSO_WM_UNIT_TYPE" val="l_h_f"/>
  <p:tag name="KSO_WM_UNIT_INDEX" val="1_2_1"/>
  <p:tag name="KSO_WM_UNIT_TEXT_FILL_FORE_SCHEMECOLOR_INDEX_BRIGHTNESS" val="0"/>
  <p:tag name="KSO_WM_UNIT_TEXT_FILL_FORE_SCHEMECOLOR_INDEX" val="5"/>
  <p:tag name="KSO_WM_UNIT_TEXT_FILL_TYPE" val="1"/>
  <p:tag name="KSO_WM_UNIT_USESOURCEFORMAT_APPLY" val="1"/>
  <p:tag name="KSO_WM_DIAGRAM_VIRTUALLY_FRAME" val="{&quot;height&quot;:305.30645669291346,&quot;left&quot;:96,&quot;top&quot;:159.38464566929133,&quot;width&quot;:768.075748031496}"/>
</p:tagLst>
</file>

<file path=ppt/tags/tag66.xml><?xml version="1.0" encoding="utf-8"?>
<p:tagLst xmlns:p="http://schemas.openxmlformats.org/presentationml/2006/main">
  <p:tag name="KSO_WM_SLIDE_ID" val="diagram20208621_1"/>
  <p:tag name="KSO_WM_TEMPLATE_SUBCATEGORY" val="21"/>
  <p:tag name="KSO_WM_SLIDE_ITEM_CNT" val="0"/>
  <p:tag name="KSO_WM_SLIDE_INDEX" val="1"/>
  <p:tag name="KSO_WM_TAG_VERSION" val="1.0"/>
  <p:tag name="KSO_WM_BEAUTIFY_FLAG" val="#wm#"/>
  <p:tag name="KSO_WM_TEMPLATE_CATEGORY" val="diagram"/>
  <p:tag name="KSO_WM_TEMPLATE_INDEX" val="20208621"/>
  <p:tag name="KSO_WM_SLIDE_LAYOUT" val="a_d"/>
  <p:tag name="KSO_WM_SLIDE_LAYOUT_CNT" val="1_1"/>
  <p:tag name="KSO_WM_SLIDE_TYPE" val="text"/>
  <p:tag name="KSO_WM_SLIDE_SUBTYPE" val="picTxt"/>
  <p:tag name="KSO_WM_SLIDE_SIZE" val="816*408"/>
  <p:tag name="KSO_WM_SLIDE_POSITION" val="72*60"/>
  <p:tag name="KSO_WM_TEMPLATE_MASTER_TYPE" val="0"/>
  <p:tag name="KSO_WM_TEMPLATE_COLOR_TYPE" val="1"/>
  <p:tag name="KSO_WM_SLIDE_CAN_ADD_NAVIGATION" val="1"/>
  <p:tag name="KSO_WM_SLIDE_BACKGROUND" val="[&quot;general&quot;]"/>
  <p:tag name="KSO_WM_SLIDE_RATIO" val="1.777778"/>
  <p:tag name="KSO_WM_SLIDE_LAYOUT_INFO" val="{&quot;backgroundInfo&quot;:[{&quot;bottom&quot;:0,&quot;bottomAbs&quot;:false,&quot;left&quot;:0,&quot;leftAbs&quot;:false,&quot;right&quot;:0,&quot;rightAbs&quot;:false,&quot;top&quot;:0,&quot;topAbs&quot;:false,&quot;type&quot;:&quot;general&quot;}],&quot;id&quot;:&quot;2021-04-01T15:01:32&quot;,&quot;maxSize&quot;:{&quot;size1&quot;:22.2},&quot;minSize&quot;:{&quot;size1&quot;:20},&quot;normalSize&quot;:{&quot;size1&quot;:20.00018518518518},&quot;subLayout&quot;:[{&quot;id&quot;:&quot;2021-04-01T15:01:32&quot;,&quot;margin&quot;:{&quot;bottom&quot;:0.02600000612437725,&quot;left&quot;:2.5399999618530273,&quot;right&quot;:2.5399999618530273,&quot;top&quot;:1.6929999589920044},&quot;type&quot;:0},{&quot;id&quot;:&quot;2021-04-01T15:01:32&quot;,&quot;margin&quot;:{&quot;bottom&quot;:2.5399999618530273,&quot;left&quot;:3.38700008392334,&quot;right&quot;:3.385999917984009,&quot;top&quot;:1.6929999589920044},&quot;type&quot;:0}],&quot;type&quot;: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support_features&quot;:[&quot;collage&quot;,&quot;carousel&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XID" val="5ef20ba6a491bb0086638aed"/>
  <p:tag name="KSO_WM_CHIP_GROUPID" val="5ef20ba6a491bb0086638aec"/>
  <p:tag name="KSO_WM_SLIDE_BK_DARK_LIGHT" val="2"/>
  <p:tag name="KSO_WM_SLIDE_BACKGROUND_TYPE" val="general"/>
  <p:tag name="KSO_WM_SLIDE_SUPPORT_FEATURE_TYPE" val="3"/>
  <p:tag name="KSO_WM_TEMPLATE_ASSEMBLE_XID" val="60656e7b4054ed1e2fb7f9b3"/>
  <p:tag name="KSO_WM_TEMPLATE_ASSEMBLE_GROUPID" val="60656e7b4054ed1e2fb7f9b3"/>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1*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 name="KSO_WM_DIAGRAM_VIRTUALLY_FRAME" val="{&quot;height&quot;:364.0454330708661,&quot;left&quot;:-0.85,&quot;top&quot;:142.62732283464567,&quot;width&quot;:960}"/>
</p:tagLst>
</file>

<file path=ppt/tags/tag6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1*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DIAGRAM_VIRTUALLY_FRAME" val="{&quot;height&quot;:364.0454330708661,&quot;left&quot;:-0.85,&quot;top&quot;:142.62732283464567,&quot;width&quot;:96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1*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64.0454330708661,&quot;left&quot;:-0.85,&quot;top&quot;:142.62732283464567,&quot;width&quot;:96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21_1*i*1"/>
  <p:tag name="KSO_WM_TEMPLATE_CATEGORY" val="diagram"/>
  <p:tag name="KSO_WM_TEMPLATE_INDEX" val="20208621"/>
  <p:tag name="KSO_WM_UNIT_LAYERLEVEL" val="1"/>
  <p:tag name="KSO_WM_TAG_VERSION" val="1.0"/>
  <p:tag name="KSO_WM_BEAUTIFY_FLAG" val="#wm#"/>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39982bc560c14d6093288c68d3375cc3&quot;,&quot;X&quot;:{&quot;Pos&quot;:1},&quot;Y&quot;:{&quot;Pos&quot;:1}},&quot;whChangeMode&quot;:0}"/>
  <p:tag name="KSO_WM_UNIT_PLACING_PICTURE_MD4" val="0"/>
  <p:tag name="KSO_WM_UNIT_DEC_AREA_ID" val="4d7223d3d2d6446ca50273c0eadf8cf9"/>
  <p:tag name="KSO_WM_CHIP_GROUPID" val="5ef20ba6a491bb0086638aec"/>
  <p:tag name="KSO_WM_CHIP_XID" val="5ef20ba6a491bb0086638aed"/>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867"/>
  <p:tag name="KSO_WM_TEMPLATE_ASSEMBLE_XID" val="60656e7b4054ed1e2fb7f9b3"/>
  <p:tag name="KSO_WM_TEMPLATE_ASSEMBLE_GROUPID" val="60656e7b4054ed1e2fb7f9b3"/>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1*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64.0454330708661,&quot;left&quot;:-0.85,&quot;top&quot;:142.62732283464567,&quot;width&quot;:96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1*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DIAGRAM_VIRTUALLY_FRAME" val="{&quot;height&quot;:364.0454330708661,&quot;left&quot;:-0.85,&quot;top&quot;:142.62732283464567,&quot;width&quot;:960}"/>
</p:tagLst>
</file>

<file path=ppt/tags/tag7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1*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364.0454330708661,&quot;left&quot;:-0.85,&quot;top&quot;:142.62732283464567,&quot;width&quot;:960}"/>
</p:tagLst>
</file>

<file path=ppt/tags/tag7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1*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 name="KSO_WM_DIAGRAM_VIRTUALLY_FRAME" val="{&quot;height&quot;:364.0454330708661,&quot;left&quot;:-0.85,&quot;top&quot;:142.62732283464567,&quot;width&quot;:96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1*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364.0454330708661,&quot;left&quot;:-0.85,&quot;top&quot;:142.62732283464567,&quot;width&quot;:96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1*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364.0454330708661,&quot;left&quot;:-0.85,&quot;top&quot;:142.62732283464567,&quot;width&quot;:96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1*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DIAGRAM_VIRTUALLY_FRAME" val="{&quot;height&quot;:364.0454330708661,&quot;left&quot;:-0.85,&quot;top&quot;:142.62732283464567,&quot;width&quot;:960}"/>
</p:tagLst>
</file>

<file path=ppt/tags/tag7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1*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 name="KSO_WM_DIAGRAM_VIRTUALLY_FRAME" val="{&quot;height&quot;:364.0454330708661,&quot;left&quot;:-0.85,&quot;top&quot;:142.62732283464567,&quot;width&quot;:960}"/>
</p:tagLst>
</file>

<file path=ppt/tags/tag78.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1066_1*m_h_a*1_1_1"/>
  <p:tag name="KSO_WM_TEMPLATE_CATEGORY" val="diagram"/>
  <p:tag name="KSO_WM_TEMPLATE_INDEX" val="20231066"/>
  <p:tag name="KSO_WM_UNIT_LAYERLEVEL" val="1_1_1"/>
  <p:tag name="KSO_WM_TAG_VERSION" val="3.0"/>
  <p:tag name="KSO_WM_UNIT_ISCONTENTSTITLE" val="0"/>
  <p:tag name="KSO_WM_UNIT_ISNUMDGMTITLE" val="0"/>
  <p:tag name="KSO_WM_UNIT_NOCLEAR" val="0"/>
  <p:tag name="KSO_WM_UNIT_VALUE" val="7"/>
  <p:tag name="KSO_WM_DIAGRAM_MAX_ITEMCNT" val="6"/>
  <p:tag name="KSO_WM_DIAGRAM_MIN_ITEMCNT" val="2"/>
  <p:tag name="KSO_WM_DIAGRAM_VIRTUALLY_FRAME" val="{&quot;height&quot;:373.2999877929688,&quot;left&quot;:64.09935860220848,&quot;top&quot;:105.19496673343687,&quot;width&quot;:844.1839599609375}"/>
  <p:tag name="KSO_WM_DIAGRAM_COLOR_MATCH_VALUE" val="{&quot;shape&quot;:{&quot;fill&quot;:{&quot;gradient&quot;:[{&quot;brightness&quot;:0.4000000059604645,&quot;colorType&quot;:1,&quot;foreColorIndex&quot;:5,&quot;pos&quot;:0.8999999761581421,&quot;transparency&quot;:0},{&quot;brightness&quot;:0,&quot;colorType&quot;:1,&quot;foreColorIndex&quot;:5,&quot;pos&quot;:0,&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项标题"/>
  <p:tag name="KSO_WM_UNIT_FILL_TYPE" val="3"/>
  <p:tag name="KSO_WM_UNIT_TEXT_TYPE" val="1"/>
  <p:tag name="KSO_WM_UNIT_SHADOW_SCHEMECOLOR_INDEX" val="5"/>
  <p:tag name="KSO_WM_UNIT_USESOURCEFORMAT_APPLY" val="1"/>
</p:tagLst>
</file>

<file path=ppt/tags/tag79.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1066_1*m_h_a*1_2_1"/>
  <p:tag name="KSO_WM_TEMPLATE_CATEGORY" val="diagram"/>
  <p:tag name="KSO_WM_TEMPLATE_INDEX" val="20231066"/>
  <p:tag name="KSO_WM_UNIT_LAYERLEVEL" val="1_1_1"/>
  <p:tag name="KSO_WM_TAG_VERSION" val="3.0"/>
  <p:tag name="KSO_WM_UNIT_ISCONTENTSTITLE" val="0"/>
  <p:tag name="KSO_WM_UNIT_ISNUMDGMTITLE" val="0"/>
  <p:tag name="KSO_WM_UNIT_NOCLEAR" val="0"/>
  <p:tag name="KSO_WM_UNIT_VALUE" val="27"/>
  <p:tag name="KSO_WM_DIAGRAM_MAX_ITEMCNT" val="6"/>
  <p:tag name="KSO_WM_DIAGRAM_MIN_ITEMCNT" val="2"/>
  <p:tag name="KSO_WM_DIAGRAM_VIRTUALLY_FRAME" val="{&quot;height&quot;:373.2999877929688,&quot;left&quot;:64.09935860220848,&quot;top&quot;:105.19496673343687,&quot;width&quot;:844.1839599609375}"/>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项标题"/>
  <p:tag name="KSO_WM_UNIT_FILL_TYPE" val="3"/>
  <p:tag name="KSO_WM_UNIT_TEXT_TYPE" val="1"/>
  <p:tag name="KSO_WM_UNIT_SHADOW_SCHEMECOLOR_INDEX" val="6"/>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1"/>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1066_1*m_h_i*1_2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73.2999877929688,&quot;left&quot;:64.09935860220848,&quot;top&quot;:105.19496673343687,&quot;width&quot;:844.1839599609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82.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83.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84.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85.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8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96_1*f*1"/>
  <p:tag name="KSO_WM_TEMPLATE_CATEGORY" val="diagram"/>
  <p:tag name="KSO_WM_TEMPLATE_INDEX" val="20214796"/>
  <p:tag name="KSO_WM_UNIT_LAYERLEVEL" val="1"/>
  <p:tag name="KSO_WM_TAG_VERSION" val="1.0"/>
  <p:tag name="KSO_WM_BEAUTIFY_FLAG" val="#wm#"/>
  <p:tag name="KSO_WM_UNIT_DEFAULT_FONT" val="14;20;2"/>
  <p:tag name="KSO_WM_UNIT_BLOCK" val="0"/>
  <p:tag name="KSO_WM_UNIT_VALUE" val="82"/>
  <p:tag name="KSO_WM_UNIT_SHOW_EDIT_AREA_INDICATION" val="1"/>
  <p:tag name="KSO_WM_CHIP_GROUPID" val="5e6b05596848fb12bee65ac8"/>
  <p:tag name="KSO_WM_CHIP_XID" val="5e6b05596848fb12bee65aca"/>
  <p:tag name="KSO_WM_UNIT_DEC_AREA_ID" val="6362bfb3d28343eeb7b9f042896a9d3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6cafff332fa4e3daae12bb33521c3e5"/>
  <p:tag name="KSO_WM_UNIT_TEXT_FILL_FORE_SCHEMECOLOR_INDEX_BRIGHTNESS" val="0.25"/>
  <p:tag name="KSO_WM_UNIT_TEXT_FILL_FORE_SCHEMECOLOR_INDEX" val="13"/>
  <p:tag name="KSO_WM_UNIT_TEXT_FILL_TYPE" val="1"/>
  <p:tag name="KSO_WM_TEMPLATE_ASSEMBLE_XID" val="60656fa04054ed1e2fb80d95"/>
  <p:tag name="KSO_WM_TEMPLATE_ASSEMBLE_GROUPID" val="60656fa04054ed1e2fb80d9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6_2*l_h_i*1_3_1"/>
  <p:tag name="KSO_WM_TEMPLATE_CATEGORY" val="diagram"/>
  <p:tag name="KSO_WM_TEMPLATE_INDEX" val="20228766"/>
  <p:tag name="KSO_WM_UNIT_LAYERLEVEL" val="1_1_1"/>
  <p:tag name="KSO_WM_TAG_VERSION" val="1.0"/>
  <p:tag name="KSO_WM_BEAUTIFY_FLAG" val="#wm#"/>
  <p:tag name="KSO_WM_UNIT_TYPE" val="l_h_i"/>
  <p:tag name="KSO_WM_UNIT_INDEX" val="1_3_1"/>
  <p:tag name="KSO_WM_UNIT_FILL_FORE_SCHEMECOLOR_INDEX_1_BRIGHTNESS" val="0"/>
  <p:tag name="KSO_WM_UNIT_FILL_FORE_SCHEMECOLOR_INDEX_1" val="10"/>
  <p:tag name="KSO_WM_UNIT_FILL_FORE_SCHEMECOLOR_INDEX_1_POS" val="0"/>
  <p:tag name="KSO_WM_UNIT_FILL_FORE_SCHEMECOLOR_INDEX_1_TRANS" val="0"/>
  <p:tag name="KSO_WM_UNIT_FILL_FORE_SCHEMECOLOR_INDEX_2_BRIGHTNESS" val="-0.25"/>
  <p:tag name="KSO_WM_UNIT_FILL_FORE_SCHEMECOLOR_INDEX_2" val="10"/>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251.2024409448819,&quot;left&quot;:98.91535433070867,&quot;top&quot;:197.95,&quot;width&quot;:745.021732283464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6_2*l_h_i*1_2_1"/>
  <p:tag name="KSO_WM_TEMPLATE_CATEGORY" val="diagram"/>
  <p:tag name="KSO_WM_TEMPLATE_INDEX" val="20228766"/>
  <p:tag name="KSO_WM_UNIT_LAYERLEVEL" val="1_1_1"/>
  <p:tag name="KSO_WM_TAG_VERSION" val="1.0"/>
  <p:tag name="KSO_WM_BEAUTIFY_FLAG" val="#wm#"/>
  <p:tag name="KSO_WM_UNIT_TYPE" val="l_h_i"/>
  <p:tag name="KSO_WM_UNIT_INDEX" val="1_2_1"/>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251.2024409448819,&quot;left&quot;:98.91535433070867,&quot;top&quot;:197.95,&quot;width&quot;:745.021732283464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6_2*l_h_i*1_1_1"/>
  <p:tag name="KSO_WM_TEMPLATE_CATEGORY" val="diagram"/>
  <p:tag name="KSO_WM_TEMPLATE_INDEX" val="20228766"/>
  <p:tag name="KSO_WM_UNIT_LAYERLEVEL" val="1_1_1"/>
  <p:tag name="KSO_WM_TAG_VERSION" val="1.0"/>
  <p:tag name="KSO_WM_BEAUTIFY_FLAG" val="#wm#"/>
  <p:tag name="KSO_WM_UNIT_TYPE" val="l_h_i"/>
  <p:tag name="KSO_WM_UNIT_INDEX" val="1_1_1"/>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251.2024409448819,&quot;left&quot;:98.91535433070867,&quot;top&quot;:197.95,&quot;width&quot;:745.021732283464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83_2*l_h_i*1_3_3"/>
  <p:tag name="KSO_WM_TEMPLATE_CATEGORY" val="diagram"/>
  <p:tag name="KSO_WM_TEMPLATE_INDEX" val="20228783"/>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
  <p:tag name="KSO_WM_UNIT_FILL_FORE_SCHEMECOLOR_INDEX" val="14"/>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USESOURCEFORMAT_APPLY" val="1"/>
  <p:tag name="KSO_WM_DIAGRAM_VIRTUALLY_FRAME" val="{&quot;height&quot;:305.30645669291346,&quot;left&quot;:96,&quot;top&quot;:159.38464566929133,&quot;width&quot;:768.075748031496}"/>
</p:tagLst>
</file>

<file path=ppt/tags/tag90.xml><?xml version="1.0" encoding="utf-8"?>
<p:tagLst xmlns:p="http://schemas.openxmlformats.org/presentationml/2006/main">
  <p:tag name="KSO_WM_UNIT_SUBTYPE" val="a"/>
  <p:tag name="KSO_WM_UNIT_PRESET_TEXT" val="您的正文已经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66_2*l_h_f*1_1_1"/>
  <p:tag name="KSO_WM_TEMPLATE_CATEGORY" val="diagram"/>
  <p:tag name="KSO_WM_TEMPLATE_INDEX" val="20228766"/>
  <p:tag name="KSO_WM_UNIT_LAYERLEVEL" val="1_1_1"/>
  <p:tag name="KSO_WM_TAG_VERSION" val="1.0"/>
  <p:tag name="KSO_WM_UNIT_TEXT_FILL_FORE_SCHEMECOLOR_INDEX_BRIGHTNESS" val="0"/>
  <p:tag name="KSO_WM_UNIT_TEXT_FILL_FORE_SCHEMECOLOR_INDEX" val="14"/>
  <p:tag name="KSO_WM_UNIT_TEXT_FILL_TYPE" val="1"/>
  <p:tag name="KSO_WM_UNIT_USESOURCEFORMAT_APPLY" val="1"/>
  <p:tag name="KSO_WM_DIAGRAM_VIRTUALLY_FRAME" val="{&quot;height&quot;:251.2024409448819,&quot;left&quot;:98.91535433070867,&quot;top&quot;:197.95,&quot;width&quot;:745.0217322834646}"/>
</p:tagLst>
</file>

<file path=ppt/tags/tag91.xml><?xml version="1.0" encoding="utf-8"?>
<p:tagLst xmlns:p="http://schemas.openxmlformats.org/presentationml/2006/main">
  <p:tag name="KSO_WM_UNIT_SUBTYPE" val="a"/>
  <p:tag name="KSO_WM_UNIT_PRESET_TEXT" val="您的正文已经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66_2*l_h_f*1_2_1"/>
  <p:tag name="KSO_WM_TEMPLATE_CATEGORY" val="diagram"/>
  <p:tag name="KSO_WM_TEMPLATE_INDEX" val="20228766"/>
  <p:tag name="KSO_WM_UNIT_LAYERLEVEL" val="1_1_1"/>
  <p:tag name="KSO_WM_TAG_VERSION" val="1.0"/>
  <p:tag name="KSO_WM_UNIT_TEXT_FILL_FORE_SCHEMECOLOR_INDEX_BRIGHTNESS" val="0"/>
  <p:tag name="KSO_WM_UNIT_TEXT_FILL_FORE_SCHEMECOLOR_INDEX" val="14"/>
  <p:tag name="KSO_WM_UNIT_TEXT_FILL_TYPE" val="1"/>
  <p:tag name="KSO_WM_UNIT_USESOURCEFORMAT_APPLY" val="1"/>
  <p:tag name="KSO_WM_DIAGRAM_VIRTUALLY_FRAME" val="{&quot;height&quot;:251.2024409448819,&quot;left&quot;:98.91535433070867,&quot;top&quot;:197.95,&quot;width&quot;:745.0217322834646}"/>
</p:tagLst>
</file>

<file path=ppt/tags/tag92.xml><?xml version="1.0" encoding="utf-8"?>
<p:tagLst xmlns:p="http://schemas.openxmlformats.org/presentationml/2006/main">
  <p:tag name="KSO_WM_UNIT_SUBTYPE" val="a"/>
  <p:tag name="KSO_WM_UNIT_PRESET_TEXT" val="您的正文已经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66_2*l_h_f*1_3_1"/>
  <p:tag name="KSO_WM_TEMPLATE_CATEGORY" val="diagram"/>
  <p:tag name="KSO_WM_TEMPLATE_INDEX" val="20228766"/>
  <p:tag name="KSO_WM_UNIT_LAYERLEVEL" val="1_1_1"/>
  <p:tag name="KSO_WM_TAG_VERSION" val="1.0"/>
  <p:tag name="KSO_WM_UNIT_TEXT_FILL_FORE_SCHEMECOLOR_INDEX_BRIGHTNESS" val="0"/>
  <p:tag name="KSO_WM_UNIT_TEXT_FILL_FORE_SCHEMECOLOR_INDEX" val="14"/>
  <p:tag name="KSO_WM_UNIT_TEXT_FILL_TYPE" val="1"/>
  <p:tag name="KSO_WM_UNIT_USESOURCEFORMAT_APPLY" val="1"/>
  <p:tag name="KSO_WM_DIAGRAM_VIRTUALLY_FRAME" val="{&quot;height&quot;:251.2024409448819,&quot;left&quot;:98.91535433070867,&quot;top&quot;:197.95,&quot;width&quot;:745.0217322834646}"/>
</p:tagLst>
</file>

<file path=ppt/tags/tag93.xml><?xml version="1.0" encoding="utf-8"?>
<p:tagLst xmlns:p="http://schemas.openxmlformats.org/presentationml/2006/main">
  <p:tag name="KSO_WM_SLIDE_ID" val="diagram20214796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4796"/>
  <p:tag name="KSO_WM_SLIDE_TYPE" val="text"/>
  <p:tag name="KSO_WM_SLIDE_SUBTYPE" val="picTxt"/>
  <p:tag name="KSO_WM_SLIDE_SIZE" val="864*444"/>
  <p:tag name="KSO_WM_SLIDE_POSITION" val="48*48"/>
  <p:tag name="KSO_WM_SLIDE_LAYOUT" val="a_d_f"/>
  <p:tag name="KSO_WM_SLIDE_LAYOUT_CNT" val="1_1_1"/>
  <p:tag name="KSO_WM_SPECIAL_SOURCE" val="bdnull"/>
  <p:tag name="KSO_WM_DIAGRAM_GROUP_CODE" val="m1-1"/>
  <p:tag name="KSO_WM_SLIDE_DIAGTYPE" val="m"/>
  <p:tag name="KSO_WM_SLIDE_LAYOUT_INFO" val="{&quot;backgroundInfo&quot;:[{&quot;bottom&quot;:0,&quot;bottomAbs&quot;:false,&quot;left&quot;:0,&quot;leftAbs&quot;:false,&quot;right&quot;:0,&quot;rightAbs&quot;:false,&quot;top&quot;:0,&quot;topAbs&quot;:false,&quot;type&quot;:&quot;general&quot;}],&quot;id&quot;:&quot;2021-04-01T15:56:14&quot;,&quot;maxSize&quot;:{&quot;size1&quot;:28.9},&quot;minSize&quot;:{&quot;size1&quot;:17.9},&quot;normalSize&quot;:{&quot;size1&quot;:17.9},&quot;subLayout&quot;:[{&quot;id&quot;:&quot;2021-04-01T15:56:14&quot;,&quot;margin&quot;:{&quot;bottom&quot;:0.0260000042617321,&quot;left&quot;:2.9629998207092285,&quot;right&quot;:1.692000150680542,&quot;top&quot;:1.6929999589920044},&quot;type&quot;:0},{&quot;id&quot;:&quot;2021-04-01T15:56:14&quot;,&quot;maxSize&quot;:{&quot;size1&quot;:29.8},&quot;minSize&quot;:{&quot;size1&quot;:16.2},&quot;normalSize&quot;:{&quot;size1&quot;:16.2},&quot;subLayout&quot;:[{&quot;id&quot;:&quot;2021-04-01T15:56:14&quot;,&quot;margin&quot;:{&quot;bottom&quot;:0.0260000042617321,&quot;left&quot;:2.9629998207092285,&quot;right&quot;:1.692000150680542,&quot;top&quot;:0.3970000147819519},&quot;type&quot;:0},{&quot;id&quot;:&quot;2021-04-01T15:56:14&quot;,&quot;margin&quot;:{&quot;bottom&quot;:1.6929999589920044,&quot;left&quot;:1.6929999589920044,&quot;right&quot;:1.6929999589920044,&quot;top&quot;:0.8199999928474426},&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d94747e3ea6e292a801"/>
  <p:tag name="KSO_WM_CHIP_FILLPROP" val="[[{&quot;text_align&quot;:&quot;lt&quot;,&quot;text_direction&quot;:&quot;horizontal&quot;,&quot;support_big_font&quot;:false,&quot;picture_toward&quot;:0,&quot;picture_dockside&quot;:[],&quot;fill_id&quot;:&quot;2cb183515b8641c9ace778787b879424&quot;,&quot;fill_align&quot;:&quot;lt&quot;,&quot;chip_types&quot;:[&quot;header&quot;]},{&quot;text_align&quot;:&quot;lt&quot;,&quot;text_direction&quot;:&quot;horizontal&quot;,&quot;support_big_font&quot;:false,&quot;picture_toward&quot;:0,&quot;picture_dockside&quot;:[],&quot;fill_id&quot;:&quot;9a6bdccd29e94bd69f8c779b7e642031&quot;,&quot;fill_align&quot;:&quot;lt&quot;,&quot;chip_types&quot;:[&quot;text&quot;]},{&quot;text_align&quot;:&quot;lt&quot;,&quot;text_direction&quot;:&quot;horizontal&quot;,&quot;support_features&quot;:[&quot;collage&quot;,&quot;carousel&quot;],&quot;support_big_font&quot;:false,&quot;picture_toward&quot;:0,&quot;picture_dockside&quot;:[],&quot;fill_id&quot;:&quot;577d36910ae04ab595296b66134fbb6f&quot;,&quot;fill_align&quot;:&quot;cm&quot;,&quot;chip_types&quot;:[&quot;diagram&quot;,&quot;text&quot;,&quot;picture&quot;,&quot;chart&quot;,&quot;table&quot;,&quot;video&quot;]}]]"/>
  <p:tag name="KSO_WM_CHIP_DECFILLPROP" val="[]"/>
  <p:tag name="KSO_WM_SLIDE_CAN_ADD_NAVIGATION" val="1"/>
  <p:tag name="KSO_WM_CHIP_GROUPID" val="5f708d94747e3ea6e292a800"/>
  <p:tag name="KSO_WM_SLIDE_BK_DARK_LIGHT" val="2"/>
  <p:tag name="KSO_WM_SLIDE_BACKGROUND_TYPE" val="general"/>
  <p:tag name="KSO_WM_SLIDE_SUPPORT_FEATURE_TYPE" val="3"/>
  <p:tag name="KSO_WM_TEMPLATE_ASSEMBLE_XID" val="60656fa04054ed1e2fb80d95"/>
  <p:tag name="KSO_WM_TEMPLATE_ASSEMBLE_GROUPID" val="60656fa04054ed1e2fb80d95"/>
</p:tagLst>
</file>

<file path=ppt/tags/tag94.xml><?xml version="1.0" encoding="utf-8"?>
<p:tagLst xmlns:p="http://schemas.openxmlformats.org/presentationml/2006/main">
  <p:tag name="KSO_WM_UNIT_SUBTYPE" val="a"/>
  <p:tag name="KSO_WM_UNIT_PRESET_TEXT" val="您的正文已经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66_2*l_h_f*1_2_1"/>
  <p:tag name="KSO_WM_TEMPLATE_CATEGORY" val="diagram"/>
  <p:tag name="KSO_WM_TEMPLATE_INDEX" val="20228766"/>
  <p:tag name="KSO_WM_UNIT_LAYERLEVEL" val="1_1_1"/>
  <p:tag name="KSO_WM_TAG_VERSION" val="1.0"/>
  <p:tag name="KSO_WM_UNIT_TEXT_FILL_FORE_SCHEMECOLOR_INDEX_BRIGHTNESS" val="0"/>
  <p:tag name="KSO_WM_UNIT_TEXT_FILL_FORE_SCHEMECOLOR_INDEX" val="14"/>
  <p:tag name="KSO_WM_UNIT_TEXT_FILL_TYPE" val="1"/>
  <p:tag name="KSO_WM_UNIT_USESOURCEFORMAT_APPLY" val="1"/>
  <p:tag name="KSO_WM_DIAGRAM_VIRTUALLY_FRAME" val="{&quot;height&quot;:251.2024409448819,&quot;left&quot;:98.91535433070867,&quot;top&quot;:197.95,&quot;width&quot;:745.0217322834646}"/>
</p:tagLst>
</file>

<file path=ppt/tags/tag95.xml><?xml version="1.0" encoding="utf-8"?>
<p:tagLst xmlns:p="http://schemas.openxmlformats.org/presentationml/2006/main">
  <p:tag name="KSO_WM_UNIT_SUBTYPE" val="a"/>
  <p:tag name="KSO_WM_UNIT_PRESET_TEXT" val="您的正文已经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66_2*l_h_f*1_3_1"/>
  <p:tag name="KSO_WM_TEMPLATE_CATEGORY" val="diagram"/>
  <p:tag name="KSO_WM_TEMPLATE_INDEX" val="20228766"/>
  <p:tag name="KSO_WM_UNIT_LAYERLEVEL" val="1_1_1"/>
  <p:tag name="KSO_WM_TAG_VERSION" val="1.0"/>
  <p:tag name="KSO_WM_UNIT_TEXT_FILL_FORE_SCHEMECOLOR_INDEX_BRIGHTNESS" val="0"/>
  <p:tag name="KSO_WM_UNIT_TEXT_FILL_FORE_SCHEMECOLOR_INDEX" val="14"/>
  <p:tag name="KSO_WM_UNIT_TEXT_FILL_TYPE" val="1"/>
  <p:tag name="KSO_WM_UNIT_USESOURCEFORMAT_APPLY" val="1"/>
  <p:tag name="KSO_WM_DIAGRAM_VIRTUALLY_FRAME" val="{&quot;height&quot;:251.2024409448819,&quot;left&quot;:98.91535433070867,&quot;top&quot;:197.95,&quot;width&quot;:745.0217322834646}"/>
</p:tagLst>
</file>

<file path=ppt/tags/tag96.xml><?xml version="1.0" encoding="utf-8"?>
<p:tagLst xmlns:p="http://schemas.openxmlformats.org/presentationml/2006/main">
  <p:tag name="KSO_WM_SLIDE_ID" val="diagram20214796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4796"/>
  <p:tag name="KSO_WM_SLIDE_TYPE" val="text"/>
  <p:tag name="KSO_WM_SLIDE_SUBTYPE" val="picTxt"/>
  <p:tag name="KSO_WM_SLIDE_SIZE" val="864*444"/>
  <p:tag name="KSO_WM_SLIDE_POSITION" val="48*48"/>
  <p:tag name="KSO_WM_SLIDE_LAYOUT" val="a_d_f"/>
  <p:tag name="KSO_WM_SLIDE_LAYOUT_CNT" val="1_1_1"/>
  <p:tag name="KSO_WM_SPECIAL_SOURCE" val="bdnull"/>
  <p:tag name="KSO_WM_DIAGRAM_GROUP_CODE" val="m1-1"/>
  <p:tag name="KSO_WM_SLIDE_DIAGTYPE" val="m"/>
  <p:tag name="KSO_WM_SLIDE_LAYOUT_INFO" val="{&quot;backgroundInfo&quot;:[{&quot;bottom&quot;:0,&quot;bottomAbs&quot;:false,&quot;left&quot;:0,&quot;leftAbs&quot;:false,&quot;right&quot;:0,&quot;rightAbs&quot;:false,&quot;top&quot;:0,&quot;topAbs&quot;:false,&quot;type&quot;:&quot;general&quot;}],&quot;id&quot;:&quot;2021-04-01T15:56:14&quot;,&quot;maxSize&quot;:{&quot;size1&quot;:28.9},&quot;minSize&quot;:{&quot;size1&quot;:17.9},&quot;normalSize&quot;:{&quot;size1&quot;:17.9},&quot;subLayout&quot;:[{&quot;id&quot;:&quot;2021-04-01T15:56:14&quot;,&quot;margin&quot;:{&quot;bottom&quot;:0.0260000042617321,&quot;left&quot;:2.9629998207092285,&quot;right&quot;:1.692000150680542,&quot;top&quot;:1.6929999589920044},&quot;type&quot;:0},{&quot;id&quot;:&quot;2021-04-01T15:56:14&quot;,&quot;maxSize&quot;:{&quot;size1&quot;:29.8},&quot;minSize&quot;:{&quot;size1&quot;:16.2},&quot;normalSize&quot;:{&quot;size1&quot;:16.2},&quot;subLayout&quot;:[{&quot;id&quot;:&quot;2021-04-01T15:56:14&quot;,&quot;margin&quot;:{&quot;bottom&quot;:0.0260000042617321,&quot;left&quot;:2.9629998207092285,&quot;right&quot;:1.692000150680542,&quot;top&quot;:0.3970000147819519},&quot;type&quot;:0},{&quot;id&quot;:&quot;2021-04-01T15:56:14&quot;,&quot;margin&quot;:{&quot;bottom&quot;:1.6929999589920044,&quot;left&quot;:1.6929999589920044,&quot;right&quot;:1.6929999589920044,&quot;top&quot;:0.8199999928474426},&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d94747e3ea6e292a801"/>
  <p:tag name="KSO_WM_CHIP_FILLPROP" val="[[{&quot;text_align&quot;:&quot;lt&quot;,&quot;text_direction&quot;:&quot;horizontal&quot;,&quot;support_big_font&quot;:false,&quot;picture_toward&quot;:0,&quot;picture_dockside&quot;:[],&quot;fill_id&quot;:&quot;2cb183515b8641c9ace778787b879424&quot;,&quot;fill_align&quot;:&quot;lt&quot;,&quot;chip_types&quot;:[&quot;header&quot;]},{&quot;text_align&quot;:&quot;lt&quot;,&quot;text_direction&quot;:&quot;horizontal&quot;,&quot;support_big_font&quot;:false,&quot;picture_toward&quot;:0,&quot;picture_dockside&quot;:[],&quot;fill_id&quot;:&quot;9a6bdccd29e94bd69f8c779b7e642031&quot;,&quot;fill_align&quot;:&quot;lt&quot;,&quot;chip_types&quot;:[&quot;text&quot;]},{&quot;text_align&quot;:&quot;lt&quot;,&quot;text_direction&quot;:&quot;horizontal&quot;,&quot;support_features&quot;:[&quot;collage&quot;,&quot;carousel&quot;],&quot;support_big_font&quot;:false,&quot;picture_toward&quot;:0,&quot;picture_dockside&quot;:[],&quot;fill_id&quot;:&quot;577d36910ae04ab595296b66134fbb6f&quot;,&quot;fill_align&quot;:&quot;cm&quot;,&quot;chip_types&quot;:[&quot;diagram&quot;,&quot;text&quot;,&quot;picture&quot;,&quot;chart&quot;,&quot;table&quot;,&quot;video&quot;]}]]"/>
  <p:tag name="KSO_WM_CHIP_DECFILLPROP" val="[]"/>
  <p:tag name="KSO_WM_SLIDE_CAN_ADD_NAVIGATION" val="1"/>
  <p:tag name="KSO_WM_CHIP_GROUPID" val="5f708d94747e3ea6e292a800"/>
  <p:tag name="KSO_WM_SLIDE_BK_DARK_LIGHT" val="2"/>
  <p:tag name="KSO_WM_SLIDE_BACKGROUND_TYPE" val="general"/>
  <p:tag name="KSO_WM_SLIDE_SUPPORT_FEATURE_TYPE" val="3"/>
  <p:tag name="KSO_WM_TEMPLATE_ASSEMBLE_XID" val="60656fa04054ed1e2fb80d95"/>
  <p:tag name="KSO_WM_TEMPLATE_ASSEMBLE_GROUPID" val="60656fa04054ed1e2fb80d95"/>
</p:tagLst>
</file>

<file path=ppt/tags/tag97.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98.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ags/tag99.xml><?xml version="1.0" encoding="utf-8"?>
<p:tagLst xmlns:p="http://schemas.openxmlformats.org/presentationml/2006/main">
  <p:tag name="KSO_WM_SLIDE_ID" val="diagram2023106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66"/>
  <p:tag name="KSO_WM_SLIDE_TYPE" val="text"/>
  <p:tag name="KSO_WM_SLIDE_SUBTYPE" val="diag"/>
  <p:tag name="KSO_WM_SLIDE_SIZE" val="779.95*373.3"/>
  <p:tag name="KSO_WM_SLIDE_POSITION" val="78.75*105.2"/>
  <p:tag name="KSO_WM_SLIDE_LAYOUT" val="a_m"/>
  <p:tag name="KSO_WM_SLIDE_LAYOUT_CNT" val="1_1"/>
  <p:tag name="KSO_WM_SPECIAL_SOURCE" val="bdnull"/>
  <p:tag name="KSO_WM_DIAGRAM_GROUP_CODE" val="m1-1"/>
  <p:tag name="KSO_WM_SLIDE_DIAGTYPE" val="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vur5h43">
      <a:majorFont>
        <a:latin typeface="Century Gothic"/>
        <a:ea typeface="思源黑体 CN Regular"/>
        <a:cs typeface=""/>
      </a:majorFont>
      <a:minorFont>
        <a:latin typeface="Century Gothic"/>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qbfpdgx">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12672</Words>
  <Application>WPS 演示</Application>
  <PresentationFormat>宽屏</PresentationFormat>
  <Paragraphs>704</Paragraphs>
  <Slides>89</Slides>
  <Notes>0</Notes>
  <HiddenSlides>0</HiddenSlides>
  <MMClips>0</MMClips>
  <ScaleCrop>false</ScaleCrop>
  <HeadingPairs>
    <vt:vector size="8" baseType="variant">
      <vt:variant>
        <vt:lpstr>已用的字体</vt:lpstr>
      </vt:variant>
      <vt:variant>
        <vt:i4>164</vt:i4>
      </vt:variant>
      <vt:variant>
        <vt:lpstr>主题</vt:lpstr>
      </vt:variant>
      <vt:variant>
        <vt:i4>3</vt:i4>
      </vt:variant>
      <vt:variant>
        <vt:lpstr>嵌入 OLE 服务器</vt:lpstr>
      </vt:variant>
      <vt:variant>
        <vt:i4>7</vt:i4>
      </vt:variant>
      <vt:variant>
        <vt:lpstr>幻灯片标题</vt:lpstr>
      </vt:variant>
      <vt:variant>
        <vt:i4>89</vt:i4>
      </vt:variant>
    </vt:vector>
  </HeadingPairs>
  <TitlesOfParts>
    <vt:vector size="263" baseType="lpstr">
      <vt:lpstr>Arial</vt:lpstr>
      <vt:lpstr>宋体</vt:lpstr>
      <vt:lpstr>Wingdings</vt:lpstr>
      <vt:lpstr>Century Gothic</vt:lpstr>
      <vt:lpstr>思源黑体 CN Regular</vt:lpstr>
      <vt:lpstr>微软雅黑</vt:lpstr>
      <vt:lpstr>Segoe UI Light</vt:lpstr>
      <vt:lpstr>思源黑体 CN Bold</vt:lpstr>
      <vt:lpstr>黑体</vt:lpstr>
      <vt:lpstr>Arial Unicode MS</vt:lpstr>
      <vt:lpstr>Calibri</vt:lpstr>
      <vt:lpstr>等线 Light</vt:lpstr>
      <vt:lpstr>等线</vt:lpstr>
      <vt:lpstr>方正宋三简体</vt:lpstr>
      <vt:lpstr>思源黑体 CN Regular</vt:lpstr>
      <vt:lpstr>Cambria Math</vt:lpstr>
      <vt:lpstr>Arial Narrow</vt:lpstr>
      <vt:lpstr>Algerian</vt:lpstr>
      <vt:lpstr>AIGDT</vt:lpstr>
      <vt:lpstr>方正兰亭中黑_GBK</vt:lpstr>
      <vt:lpstr>方正书宋_GBK</vt:lpstr>
      <vt:lpstr>方正中雅宋_GBK</vt:lpstr>
      <vt:lpstr>方正兰亭准黑简体</vt:lpstr>
      <vt:lpstr>方正兰亭宋_GBK</vt:lpstr>
      <vt:lpstr>方正兰亭纤黑_GBK</vt:lpstr>
      <vt:lpstr>方正兰亭纤黑简体</vt:lpstr>
      <vt:lpstr>方正兰亭细黑_GBK_M</vt:lpstr>
      <vt:lpstr>方正兰亭细黑_GBK</vt:lpstr>
      <vt:lpstr>方正兰亭细黑简体</vt:lpstr>
      <vt:lpstr>方正幼线_GBK</vt:lpstr>
      <vt:lpstr>方正楷体_GBK</vt:lpstr>
      <vt:lpstr>方正楷体拼音字库05</vt:lpstr>
      <vt:lpstr>方正水柱简体</vt:lpstr>
      <vt:lpstr>方正细黑一简体</vt:lpstr>
      <vt:lpstr>方正隶变简体</vt:lpstr>
      <vt:lpstr>方正魏碑_GBK</vt:lpstr>
      <vt:lpstr>汉仪中黑 197</vt:lpstr>
      <vt:lpstr>楷体</vt:lpstr>
      <vt:lpstr>華康魏碑GB5 Std  W7</vt:lpstr>
      <vt:lpstr>Adobe 仿宋 Std R</vt:lpstr>
      <vt:lpstr>Adobe 宋体 Std L</vt:lpstr>
      <vt:lpstr>Adobe 楷体 Std R</vt:lpstr>
      <vt:lpstr>Adobe 繁黑體 Std B</vt:lpstr>
      <vt:lpstr>Adobe 黑体 Std R</vt:lpstr>
      <vt:lpstr>DFKai-SB</vt:lpstr>
      <vt:lpstr>方正幼线简体</vt:lpstr>
      <vt:lpstr>方正楷体拼音字库01</vt:lpstr>
      <vt:lpstr>方正楷体拼音字库02</vt:lpstr>
      <vt:lpstr>方正楷体拼音字库03</vt:lpstr>
      <vt:lpstr>方正粗黑宋简体</vt:lpstr>
      <vt:lpstr>方正艺黑_GBK</vt:lpstr>
      <vt:lpstr>方正铁筋隶书简体</vt:lpstr>
      <vt:lpstr>汉仪粗圆繁</vt:lpstr>
      <vt:lpstr>Adobe Gothic Std B</vt:lpstr>
      <vt:lpstr>EU-FX</vt:lpstr>
      <vt:lpstr>Hiragino Sans GB W3</vt:lpstr>
      <vt:lpstr>Kozuka Gothic Pr6N L</vt:lpstr>
      <vt:lpstr>Kozuka Gothic Pro H</vt:lpstr>
      <vt:lpstr>MS UI Gothic</vt:lpstr>
      <vt:lpstr>Bahnschrift Condensed</vt:lpstr>
      <vt:lpstr>BodoniPS</vt:lpstr>
      <vt:lpstr>Calibri Light</vt:lpstr>
      <vt:lpstr>Calligraph421 BT</vt:lpstr>
      <vt:lpstr>Cambria</vt:lpstr>
      <vt:lpstr>Candara</vt:lpstr>
      <vt:lpstr>CG Omega</vt:lpstr>
      <vt:lpstr>Colonna MT</vt:lpstr>
      <vt:lpstr>CityBlueprint</vt:lpstr>
      <vt:lpstr>Consolas</vt:lpstr>
      <vt:lpstr>CountryBlueprint</vt:lpstr>
      <vt:lpstr>Dataface</vt:lpstr>
      <vt:lpstr>Courier New</vt:lpstr>
      <vt:lpstr>DejaVu Math TeX Gyre</vt:lpstr>
      <vt:lpstr>Directive Four</vt:lpstr>
      <vt:lpstr>Droid Serif</vt:lpstr>
      <vt:lpstr>Eras Bold ITC</vt:lpstr>
      <vt:lpstr>Eras Medium ITC</vt:lpstr>
      <vt:lpstr>Euclid</vt:lpstr>
      <vt:lpstr>Euclid Extra</vt:lpstr>
      <vt:lpstr>Euclid Fraktur</vt:lpstr>
      <vt:lpstr>Euclid Math Two</vt:lpstr>
      <vt:lpstr>EuroRoman</vt:lpstr>
      <vt:lpstr>Europe</vt:lpstr>
      <vt:lpstr>Franklin Gothic Medium</vt:lpstr>
      <vt:lpstr>Fences</vt:lpstr>
      <vt:lpstr>FreeUniversal</vt:lpstr>
      <vt:lpstr>Frutiger LT 57 Cn</vt:lpstr>
      <vt:lpstr>Gadugi</vt:lpstr>
      <vt:lpstr>GENISO</vt:lpstr>
      <vt:lpstr>GDT</vt:lpstr>
      <vt:lpstr>Gill Sans MT</vt:lpstr>
      <vt:lpstr>GothicG</vt:lpstr>
      <vt:lpstr>新宋体</vt:lpstr>
      <vt:lpstr>Webdings</vt:lpstr>
      <vt:lpstr>Vivaldi</vt:lpstr>
      <vt:lpstr>Vineta BT</vt:lpstr>
      <vt:lpstr>Verdana</vt:lpstr>
      <vt:lpstr>Urban Elegance</vt:lpstr>
      <vt:lpstr>UniversalMath1 BT</vt:lpstr>
      <vt:lpstr>Trebuchet MS</vt:lpstr>
      <vt:lpstr>Tiger</vt:lpstr>
      <vt:lpstr>Trajan Pro</vt:lpstr>
      <vt:lpstr>Txt</vt:lpstr>
      <vt:lpstr>Times New Roman</vt:lpstr>
      <vt:lpstr>Tiger Expert</vt:lpstr>
      <vt:lpstr>Tekton Pro Ext</vt:lpstr>
      <vt:lpstr>Swis721 Lt BT</vt:lpstr>
      <vt:lpstr>Swis721 Blk BT</vt:lpstr>
      <vt:lpstr>Sitka Small</vt:lpstr>
      <vt:lpstr>Segoe UI</vt:lpstr>
      <vt:lpstr>Segoe Script</vt:lpstr>
      <vt:lpstr>Segoe Print</vt:lpstr>
      <vt:lpstr>Segoe MDL2 Assets</vt:lpstr>
      <vt:lpstr>ScriptS</vt:lpstr>
      <vt:lpstr>ScriptC</vt:lpstr>
      <vt:lpstr>AMGDT</vt:lpstr>
      <vt:lpstr>AmdtSymbols</vt:lpstr>
      <vt:lpstr>冬青黑体简体中文 W6</vt:lpstr>
      <vt:lpstr>方正正粗黑简体</vt:lpstr>
      <vt:lpstr>Adobe Myungjo Std M</vt:lpstr>
      <vt:lpstr>Kozuka Gothic Pro EL</vt:lpstr>
      <vt:lpstr>Kozuka Mincho Pro L</vt:lpstr>
      <vt:lpstr>Blackoak Std</vt:lpstr>
      <vt:lpstr>Blackout</vt:lpstr>
      <vt:lpstr>Brush Script Std</vt:lpstr>
      <vt:lpstr>Gauge</vt:lpstr>
      <vt:lpstr>GothicE</vt:lpstr>
      <vt:lpstr>Century Gothic</vt:lpstr>
      <vt:lpstr>方正书宋简体</vt:lpstr>
      <vt:lpstr>Symbol</vt:lpstr>
      <vt:lpstr>TimesNewRomanPS-ItalicMT</vt:lpstr>
      <vt:lpstr>Times New Roman</vt:lpstr>
      <vt:lpstr>汉仪晓波画报黑W</vt:lpstr>
      <vt:lpstr>仿宋</vt:lpstr>
      <vt:lpstr>微软雅黑 Light</vt:lpstr>
      <vt:lpstr>方正楷体拼音字库06</vt:lpstr>
      <vt:lpstr>方正正黑简体</vt:lpstr>
      <vt:lpstr>方正胖娃繁体</vt:lpstr>
      <vt:lpstr>经典楷体简</vt:lpstr>
      <vt:lpstr>EU-B2X</vt:lpstr>
      <vt:lpstr>DotumChe</vt:lpstr>
      <vt:lpstr>Dotum</vt:lpstr>
      <vt:lpstr>Malgun Gothic Semilight</vt:lpstr>
      <vt:lpstr>Microsoft JhengHei</vt:lpstr>
      <vt:lpstr>Microsoft JhengHei UI</vt:lpstr>
      <vt:lpstr>Microsoft JhengHei UI Light</vt:lpstr>
      <vt:lpstr>Microsoft YaHei UI</vt:lpstr>
      <vt:lpstr>MingLiU_HKSCS-ExtB</vt:lpstr>
      <vt:lpstr>Yu Gothic</vt:lpstr>
      <vt:lpstr>Yu Gothic UI Semibold</vt:lpstr>
      <vt:lpstr>Yu Gothic UI Light</vt:lpstr>
      <vt:lpstr>Yu Gothic UI</vt:lpstr>
      <vt:lpstr>Yu Gothic Medium</vt:lpstr>
      <vt:lpstr>+中文正文</vt:lpstr>
      <vt:lpstr>Helvetica Light</vt:lpstr>
      <vt:lpstr>Impact</vt:lpstr>
      <vt:lpstr>Arial Black</vt:lpstr>
      <vt:lpstr>汉仪傲娇体简</vt:lpstr>
      <vt:lpstr>汉仪超级战甲简</vt:lpstr>
      <vt:lpstr>Birch Std</vt:lpstr>
      <vt:lpstr>MiSans Normal</vt:lpstr>
      <vt:lpstr>Wingdings</vt:lpstr>
      <vt:lpstr>MiSans Heavy</vt:lpstr>
      <vt:lpstr>MiSans Heavy</vt:lpstr>
      <vt:lpstr>Office 主题​​</vt:lpstr>
      <vt:lpstr>1_Office 主题​​</vt:lpstr>
      <vt:lpstr>2_Office 主题​​</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一、纯电阻元件单相交流电路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老学生一枚</cp:lastModifiedBy>
  <cp:revision>90</cp:revision>
  <dcterms:created xsi:type="dcterms:W3CDTF">2020-03-20T08:42:00Z</dcterms:created>
  <dcterms:modified xsi:type="dcterms:W3CDTF">2024-10-24T01:14:02Z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v1.0_mb_iuqy76f/T1qIlwOH5cj0Gg==</vt:lpwstr>
  </property>
  <property fmtid="{D5CDD505-2E9C-101B-9397-08002B2CF9AE}" pid="4" name="ICV">
    <vt:lpwstr>11ADD8302EA941F7ABBF9804EBF2D556_12</vt:lpwstr>
  </property>
</Properties>
</file>